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8"/>
  </p:notesMasterIdLst>
  <p:sldIdLst>
    <p:sldId id="332" r:id="rId2"/>
    <p:sldId id="333" r:id="rId3"/>
    <p:sldId id="334" r:id="rId4"/>
    <p:sldId id="256" r:id="rId5"/>
    <p:sldId id="257" r:id="rId6"/>
    <p:sldId id="258" r:id="rId7"/>
    <p:sldId id="259" r:id="rId8"/>
    <p:sldId id="260" r:id="rId9"/>
    <p:sldId id="261" r:id="rId10"/>
    <p:sldId id="293" r:id="rId11"/>
    <p:sldId id="262" r:id="rId12"/>
    <p:sldId id="263" r:id="rId13"/>
    <p:sldId id="289" r:id="rId14"/>
    <p:sldId id="264" r:id="rId15"/>
    <p:sldId id="265" r:id="rId16"/>
    <p:sldId id="266" r:id="rId17"/>
    <p:sldId id="290" r:id="rId18"/>
    <p:sldId id="267" r:id="rId19"/>
    <p:sldId id="268" r:id="rId20"/>
    <p:sldId id="269" r:id="rId21"/>
    <p:sldId id="291" r:id="rId22"/>
    <p:sldId id="270" r:id="rId23"/>
    <p:sldId id="271" r:id="rId24"/>
    <p:sldId id="272" r:id="rId25"/>
    <p:sldId id="273" r:id="rId26"/>
    <p:sldId id="274" r:id="rId27"/>
    <p:sldId id="338" r:id="rId28"/>
    <p:sldId id="276" r:id="rId29"/>
    <p:sldId id="335" r:id="rId30"/>
    <p:sldId id="336" r:id="rId31"/>
    <p:sldId id="277" r:id="rId32"/>
    <p:sldId id="337" r:id="rId33"/>
    <p:sldId id="285" r:id="rId34"/>
    <p:sldId id="287" r:id="rId35"/>
    <p:sldId id="288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09E9"/>
    <a:srgbClr val="009B91"/>
    <a:srgbClr val="069C07"/>
    <a:srgbClr val="984DE0"/>
    <a:srgbClr val="C20000"/>
    <a:srgbClr val="B8BC0C"/>
    <a:srgbClr val="ED7D31"/>
    <a:srgbClr val="000000"/>
    <a:srgbClr val="8550E0"/>
    <a:srgbClr val="694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9"/>
    <p:restoredTop sz="94248" autoAdjust="0"/>
  </p:normalViewPr>
  <p:slideViewPr>
    <p:cSldViewPr snapToGrid="0" snapToObjects="1">
      <p:cViewPr varScale="1">
        <p:scale>
          <a:sx n="190" d="100"/>
          <a:sy n="190" d="100"/>
        </p:scale>
        <p:origin x="23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D367-8D27-8E41-B96E-0576DE21DCB9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10D98-3708-A740-92DD-09601F87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9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4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2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7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9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9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4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5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CBB4-17F1-5643-8DEB-75599D970D44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9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C603-CFE9-A94B-8A03-3FFCE6FFF9B1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69188-4CD3-8144-9C7A-626107CDAE3A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96B3-AA55-C94D-BE44-808909993477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3727-2199-5649-AC87-E6E5681E0B8E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65B3-41D5-034E-B6F1-60C5D9F4873F}" type="datetime1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4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CA36-708B-7648-BF90-9D250630A9E2}" type="datetime1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5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DEAB-756C-5E4E-ACB5-A6BFCCE26CCF}" type="datetime1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3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29A69-FC37-2F46-BF78-223F97D3DBFE}" type="datetime1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0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A053D-4144-9F49-9F85-C796B4CF14D8}" type="datetime1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090-368A-7842-8F3E-58B347A106A8}" type="datetime1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2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CA1DE-B3E7-4647-BF9E-AE25C997A068}" type="datetime1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ashishjain/" TargetMode="External"/><Relationship Id="rId4" Type="http://schemas.openxmlformats.org/officeDocument/2006/relationships/hyperlink" Target="https://github.com/aajains/" TargetMode="External"/><Relationship Id="rId5" Type="http://schemas.openxmlformats.org/officeDocument/2006/relationships/image" Target="../media/image9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ajains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5454" y="3989692"/>
            <a:ext cx="9476509" cy="7266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37684" y="446640"/>
            <a:ext cx="4915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chemeClr val="bg1"/>
                </a:solidFill>
              </a:rPr>
              <a:t>Aashish Jain</a:t>
            </a:r>
          </a:p>
          <a:p>
            <a:pPr algn="ctr"/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Saint Paul, Minnesota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480" y="1823283"/>
            <a:ext cx="10316274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PhD: Monash University, Australia (Chemical Engineering)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Computational modeling of polymeric liquids</a:t>
            </a:r>
          </a:p>
          <a:p>
            <a:pPr algn="ctr"/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Postdoctoral associate: University of Minnesota (Chemical Engineering and Materials Science)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Simulation of DNA in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nanochannels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 algn="ctr">
              <a:buFont typeface="Wingdings" charset="2"/>
              <a:buChar char="Ø"/>
            </a:pP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Predicting the likelihood of flight cancellations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6507" y="5463797"/>
            <a:ext cx="49151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>
                <a:solidFill>
                  <a:schemeClr val="bg1">
                    <a:lumMod val="75000"/>
                  </a:schemeClr>
                </a:solidFill>
              </a:rPr>
              <a:t>Amazon 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Alexa, Boston, MA</a:t>
            </a:r>
          </a:p>
          <a:p>
            <a:pPr algn="ctr"/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January 9</a:t>
            </a:r>
            <a:r>
              <a:rPr lang="en-US" sz="2600" baseline="30000" dirty="0" smtClean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, 2018</a:t>
            </a:r>
            <a:endParaRPr 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63"/>
            <a:ext cx="3864917" cy="554182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Data Summary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49" y="526425"/>
            <a:ext cx="941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 Bold"/>
                <a:cs typeface="Athelas Bold"/>
              </a:rPr>
              <a:t>Data acquired for the period: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January 2015 – December 2016</a:t>
            </a:r>
            <a:endParaRPr lang="en-US" sz="3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898" y="1106872"/>
            <a:ext cx="10538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 Bold"/>
                <a:cs typeface="Athelas Bold"/>
              </a:rPr>
              <a:t>Flight and weather data for: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Top 20 airports in the US </a:t>
            </a:r>
            <a:r>
              <a:rPr lang="en-US" sz="2200" dirty="0" smtClean="0">
                <a:solidFill>
                  <a:srgbClr val="0000FF"/>
                </a:solidFill>
                <a:latin typeface="Athelas Bold"/>
                <a:cs typeface="Athelas Bold"/>
              </a:rPr>
              <a:t>(total airports: 327)</a:t>
            </a:r>
            <a:endParaRPr lang="en-US" sz="2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149" y="5397470"/>
            <a:ext cx="7888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 Bold"/>
                <a:cs typeface="Athelas Bold"/>
              </a:rPr>
              <a:t>Number of records: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2,857,139 </a:t>
            </a:r>
            <a:r>
              <a:rPr lang="en-US" sz="2200" dirty="0" smtClean="0">
                <a:solidFill>
                  <a:srgbClr val="0000FF"/>
                </a:solidFill>
                <a:latin typeface="Athelas Bold"/>
                <a:cs typeface="Athelas Bold"/>
              </a:rPr>
              <a:t>(all airports: 12 million flights)</a:t>
            </a:r>
            <a:endParaRPr lang="en-US" sz="2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977917"/>
            <a:ext cx="7214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thelas Bold"/>
                <a:cs typeface="Athelas Bold"/>
              </a:rPr>
              <a:t>Number of fields: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67 </a:t>
            </a:r>
            <a:r>
              <a:rPr lang="en-US" sz="2200" dirty="0" smtClean="0">
                <a:solidFill>
                  <a:srgbClr val="0000FF"/>
                </a:solidFill>
                <a:latin typeface="Athelas Bold"/>
                <a:cs typeface="Athelas Bold"/>
              </a:rPr>
              <a:t>(after data merging and cleaning)</a:t>
            </a:r>
            <a:endParaRPr lang="en-US" sz="2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98" y="1981140"/>
            <a:ext cx="8742302" cy="349692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13171" y="1989489"/>
            <a:ext cx="3911484" cy="17851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Athelas Bold"/>
                <a:cs typeface="Athelas Bold"/>
              </a:rPr>
              <a:t>ATL:     Atlanta</a:t>
            </a:r>
            <a:r>
              <a:rPr lang="en-US" sz="1100" b="1" dirty="0">
                <a:latin typeface="Athelas Bold"/>
                <a:cs typeface="Athelas Bold"/>
              </a:rPr>
              <a:t>, </a:t>
            </a:r>
            <a:r>
              <a:rPr lang="en-US" sz="1100" b="1" dirty="0" smtClean="0">
                <a:latin typeface="Athelas Bold"/>
                <a:cs typeface="Athelas Bold"/>
              </a:rPr>
              <a:t>GA	BOS:      Boston, MA</a:t>
            </a:r>
            <a:endParaRPr lang="en-US" sz="1100" b="1" dirty="0">
              <a:latin typeface="Athelas Bold"/>
              <a:cs typeface="Athelas Bold"/>
            </a:endParaRPr>
          </a:p>
          <a:p>
            <a:r>
              <a:rPr lang="en-US" sz="1100" b="1" dirty="0" smtClean="0">
                <a:latin typeface="Athelas Bold"/>
                <a:cs typeface="Athelas Bold"/>
              </a:rPr>
              <a:t>BWI:     Baltimore</a:t>
            </a:r>
            <a:r>
              <a:rPr lang="en-US" sz="1100" b="1" dirty="0">
                <a:latin typeface="Athelas Bold"/>
                <a:cs typeface="Athelas Bold"/>
              </a:rPr>
              <a:t>, </a:t>
            </a:r>
            <a:r>
              <a:rPr lang="en-US" sz="1100" b="1" dirty="0" smtClean="0">
                <a:latin typeface="Athelas Bold"/>
                <a:cs typeface="Athelas Bold"/>
              </a:rPr>
              <a:t>MD	CLT:      Charlotte</a:t>
            </a:r>
            <a:r>
              <a:rPr lang="en-US" sz="1100" b="1" dirty="0">
                <a:latin typeface="Athelas Bold"/>
                <a:cs typeface="Athelas Bold"/>
              </a:rPr>
              <a:t>, NC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DEN:    Denver</a:t>
            </a:r>
            <a:r>
              <a:rPr lang="en-US" sz="1100" b="1" dirty="0">
                <a:latin typeface="Athelas Bold"/>
                <a:cs typeface="Athelas Bold"/>
              </a:rPr>
              <a:t>, </a:t>
            </a:r>
            <a:r>
              <a:rPr lang="en-US" sz="1100" b="1" dirty="0" smtClean="0">
                <a:latin typeface="Athelas Bold"/>
                <a:cs typeface="Athelas Bold"/>
              </a:rPr>
              <a:t>CO	DFW:    Dallas/Fort Worth, TX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DTW:   Detroit, MI	EWR:    Newark, NJ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IAH:      Houston, TX	JFK:        New York, NY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LAS:      Las </a:t>
            </a:r>
            <a:r>
              <a:rPr lang="en-US" sz="1100" b="1" dirty="0">
                <a:latin typeface="Athelas Bold"/>
                <a:cs typeface="Athelas Bold"/>
              </a:rPr>
              <a:t>Vegas, </a:t>
            </a:r>
            <a:r>
              <a:rPr lang="en-US" sz="1100" b="1" dirty="0" smtClean="0">
                <a:latin typeface="Athelas Bold"/>
                <a:cs typeface="Athelas Bold"/>
              </a:rPr>
              <a:t>NV	LAX:      Los </a:t>
            </a:r>
            <a:r>
              <a:rPr lang="en-US" sz="1100" b="1" dirty="0">
                <a:latin typeface="Athelas Bold"/>
                <a:cs typeface="Athelas Bold"/>
              </a:rPr>
              <a:t>Angeles, CA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LGA:     New </a:t>
            </a:r>
            <a:r>
              <a:rPr lang="en-US" sz="1100" b="1" dirty="0">
                <a:latin typeface="Athelas Bold"/>
                <a:cs typeface="Athelas Bold"/>
              </a:rPr>
              <a:t>York, </a:t>
            </a:r>
            <a:r>
              <a:rPr lang="en-US" sz="1100" b="1" dirty="0" smtClean="0">
                <a:latin typeface="Athelas Bold"/>
                <a:cs typeface="Athelas Bold"/>
              </a:rPr>
              <a:t>NY	MCO:    Orlando</a:t>
            </a:r>
            <a:r>
              <a:rPr lang="en-US" sz="1100" b="1" dirty="0">
                <a:latin typeface="Athelas Bold"/>
                <a:cs typeface="Athelas Bold"/>
              </a:rPr>
              <a:t>, FL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MSP:     Minneapolis</a:t>
            </a:r>
            <a:r>
              <a:rPr lang="en-US" sz="1100" b="1" dirty="0">
                <a:latin typeface="Athelas Bold"/>
                <a:cs typeface="Athelas Bold"/>
              </a:rPr>
              <a:t>, </a:t>
            </a:r>
            <a:r>
              <a:rPr lang="en-US" sz="1100" b="1" dirty="0" smtClean="0">
                <a:latin typeface="Athelas Bold"/>
                <a:cs typeface="Athelas Bold"/>
              </a:rPr>
              <a:t>MN	ORD:     Chicago</a:t>
            </a:r>
            <a:r>
              <a:rPr lang="en-US" sz="1100" b="1" dirty="0">
                <a:latin typeface="Athelas Bold"/>
                <a:cs typeface="Athelas Bold"/>
              </a:rPr>
              <a:t>, IL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PHX:     Phoenix</a:t>
            </a:r>
            <a:r>
              <a:rPr lang="en-US" sz="1100" b="1" dirty="0">
                <a:latin typeface="Athelas Bold"/>
                <a:cs typeface="Athelas Bold"/>
              </a:rPr>
              <a:t>, </a:t>
            </a:r>
            <a:r>
              <a:rPr lang="en-US" sz="1100" b="1" dirty="0" smtClean="0">
                <a:latin typeface="Athelas Bold"/>
                <a:cs typeface="Athelas Bold"/>
              </a:rPr>
              <a:t>AZ	SEA:       Seattle</a:t>
            </a:r>
            <a:r>
              <a:rPr lang="en-US" sz="1100" b="1" dirty="0">
                <a:latin typeface="Athelas Bold"/>
                <a:cs typeface="Athelas Bold"/>
              </a:rPr>
              <a:t>, WA</a:t>
            </a:r>
          </a:p>
          <a:p>
            <a:r>
              <a:rPr lang="en-US" sz="1100" b="1" dirty="0" smtClean="0">
                <a:latin typeface="Athelas Bold"/>
                <a:cs typeface="Athelas Bold"/>
              </a:rPr>
              <a:t>SFO:      San </a:t>
            </a:r>
            <a:r>
              <a:rPr lang="en-US" sz="1100" b="1" dirty="0">
                <a:latin typeface="Athelas Bold"/>
                <a:cs typeface="Athelas Bold"/>
              </a:rPr>
              <a:t>Francisco, </a:t>
            </a:r>
            <a:r>
              <a:rPr lang="en-US" sz="1100" b="1" dirty="0" smtClean="0">
                <a:latin typeface="Athelas Bold"/>
                <a:cs typeface="Athelas Bold"/>
              </a:rPr>
              <a:t>CA	SLC:       Salt </a:t>
            </a:r>
            <a:r>
              <a:rPr lang="en-US" sz="1100" b="1" dirty="0">
                <a:latin typeface="Athelas Bold"/>
                <a:cs typeface="Athelas Bold"/>
              </a:rPr>
              <a:t>Lake City, </a:t>
            </a:r>
            <a:r>
              <a:rPr lang="en-US" sz="1100" b="1" dirty="0" smtClean="0">
                <a:latin typeface="Athelas Bold"/>
                <a:cs typeface="Athelas Bold"/>
              </a:rPr>
              <a:t>UT</a:t>
            </a:r>
          </a:p>
        </p:txBody>
      </p:sp>
    </p:spTree>
    <p:extLst>
      <p:ext uri="{BB962C8B-B14F-4D97-AF65-F5344CB8AC3E}">
        <p14:creationId xmlns:p14="http://schemas.microsoft.com/office/powerpoint/2010/main" val="166069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272" y="441700"/>
            <a:ext cx="9510889" cy="1115878"/>
          </a:xfrm>
        </p:spPr>
        <p:txBody>
          <a:bodyPr>
            <a:noAutofit/>
          </a:bodyPr>
          <a:lstStyle/>
          <a:p>
            <a:pPr algn="ctr"/>
            <a:r>
              <a:rPr lang="en-US" smtClean="0">
                <a:latin typeface="Athelas" charset="0"/>
                <a:ea typeface="Athelas" charset="0"/>
                <a:cs typeface="Athelas" charset="0"/>
              </a:rPr>
              <a:t>Data Exploration</a:t>
            </a:r>
            <a:endParaRPr lang="en-US" dirty="0">
              <a:solidFill>
                <a:srgbClr val="0000FF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231996" y="1841772"/>
            <a:ext cx="5845059" cy="2032250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Airlines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231996" y="4388558"/>
            <a:ext cx="5845059" cy="5254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Weather factors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231996" y="5348112"/>
            <a:ext cx="5845059" cy="649111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historical performances 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8746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9837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Flight Cancellation Rate: Definition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daily_flights_cancell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9" y="551930"/>
            <a:ext cx="6752679" cy="2701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05" y="3270560"/>
            <a:ext cx="6883284" cy="625753"/>
          </a:xfrm>
          <a:prstGeom prst="rect">
            <a:avLst/>
          </a:prstGeom>
          <a:ln>
            <a:solidFill>
              <a:srgbClr val="660066"/>
            </a:solidFill>
          </a:ln>
        </p:spPr>
      </p:pic>
      <p:pic>
        <p:nvPicPr>
          <p:cNvPr id="5" name="Picture 4" descr="daily_canr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9" y="4015738"/>
            <a:ext cx="6828368" cy="2731347"/>
          </a:xfrm>
          <a:prstGeom prst="rect">
            <a:avLst/>
          </a:prstGeom>
        </p:spPr>
      </p:pic>
      <p:sp>
        <p:nvSpPr>
          <p:cNvPr id="29" name="Curved Right Arrow 28"/>
          <p:cNvSpPr/>
          <p:nvPr/>
        </p:nvSpPr>
        <p:spPr>
          <a:xfrm>
            <a:off x="177508" y="3645762"/>
            <a:ext cx="682834" cy="2061838"/>
          </a:xfrm>
          <a:prstGeom prst="curvedRight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514" y="5657671"/>
            <a:ext cx="3779486" cy="1200329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thelas Regular"/>
                <a:cs typeface="Athelas Regular"/>
              </a:rPr>
              <a:t>Here, a given scenario corresponds to a date. A scenario could be a weather condition, or a specific airline, or an airport, or a day of week, etc..</a:t>
            </a:r>
            <a:endParaRPr lang="en-US" dirty="0">
              <a:solidFill>
                <a:srgbClr val="0000FF"/>
              </a:solidFill>
              <a:latin typeface="Athelas Regular"/>
              <a:cs typeface="Athelas Regular"/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7768833" y="1622777"/>
            <a:ext cx="587237" cy="2107651"/>
          </a:xfrm>
          <a:prstGeom prst="curvedLeftArrow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5277" y="582442"/>
            <a:ext cx="4225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thelas Regular"/>
                <a:cs typeface="Athelas Regular"/>
              </a:rPr>
              <a:t>Number of flights and cancellations on a daily basis</a:t>
            </a:r>
            <a:endParaRPr lang="en-US" sz="2200" dirty="0">
              <a:latin typeface="Athelas Regular"/>
              <a:cs typeface="Athelas Regula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588" y="4061061"/>
            <a:ext cx="4225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thelas Regular"/>
                <a:cs typeface="Athelas Regular"/>
              </a:rPr>
              <a:t>Cancellation rates on a daily basis</a:t>
            </a:r>
            <a:endParaRPr lang="en-US" sz="2200" dirty="0">
              <a:latin typeface="Athelas Regular"/>
              <a:cs typeface="Athelas Regular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07689" y="64842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1841772"/>
            <a:ext cx="5845059" cy="2032250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Airlines</a:t>
            </a:r>
            <a:b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9B91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monthly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8" y="1067466"/>
            <a:ext cx="6445952" cy="2148651"/>
          </a:xfrm>
          <a:prstGeom prst="rect">
            <a:avLst/>
          </a:prstGeom>
        </p:spPr>
      </p:pic>
      <p:pic>
        <p:nvPicPr>
          <p:cNvPr id="5" name="Picture 4" descr="hourly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8" y="4709349"/>
            <a:ext cx="6445952" cy="2148651"/>
          </a:xfrm>
          <a:prstGeom prst="rect">
            <a:avLst/>
          </a:prstGeom>
        </p:spPr>
      </p:pic>
      <p:pic>
        <p:nvPicPr>
          <p:cNvPr id="4" name="Picture 3" descr="weekly_canr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48" y="3229782"/>
            <a:ext cx="6445952" cy="214865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7396469" y="1657140"/>
            <a:ext cx="3327976" cy="417193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Monthly cancellation rates</a:t>
            </a:r>
            <a:endParaRPr lang="en-US" sz="22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87443" y="1876778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1805647" y="3813318"/>
            <a:ext cx="3288464" cy="417193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Weekly cancellation rates</a:t>
            </a:r>
            <a:endParaRPr lang="en-US" sz="22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094111" y="4021915"/>
            <a:ext cx="65193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7396469" y="5969496"/>
            <a:ext cx="3288464" cy="417193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Hourly cancellation rates</a:t>
            </a:r>
            <a:endParaRPr lang="en-US" sz="22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787443" y="6191956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3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01" y="4149425"/>
            <a:ext cx="12092977" cy="2727687"/>
            <a:chOff x="20501" y="4149425"/>
            <a:chExt cx="12092977" cy="2727687"/>
          </a:xfrm>
        </p:grpSpPr>
        <p:pic>
          <p:nvPicPr>
            <p:cNvPr id="8" name="Picture 7" descr="airline_canrat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754" y="4149425"/>
              <a:ext cx="8125724" cy="27085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0501" y="4384122"/>
              <a:ext cx="1890889" cy="2492990"/>
            </a:xfrm>
            <a:prstGeom prst="rect">
              <a:avLst/>
            </a:prstGeom>
            <a:ln>
              <a:solidFill>
                <a:srgbClr val="374C78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thelas Bold"/>
                  <a:cs typeface="Athelas Bold"/>
                </a:rPr>
                <a:t>MQ - Envoy Air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EV - ExpressJet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US - US Airways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NK - Spirit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AA - American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B6 - </a:t>
              </a:r>
              <a:r>
                <a:rPr lang="en-US" sz="1200" dirty="0" err="1">
                  <a:latin typeface="Athelas Bold"/>
                  <a:cs typeface="Athelas Bold"/>
                </a:rPr>
                <a:t>Jetblue</a:t>
              </a:r>
              <a:r>
                <a:rPr lang="en-US" sz="1200" dirty="0">
                  <a:latin typeface="Athelas Bold"/>
                  <a:cs typeface="Athelas Bold"/>
                </a:rPr>
                <a:t> Airways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UA - United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OO - SkyWest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WN - Southwest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VX - Virgin America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DL - Delta Air 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F9 - Frontier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AS - Alaska Airlines</a:t>
              </a:r>
            </a:p>
          </p:txBody>
        </p: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2404357" y="4727096"/>
              <a:ext cx="1241231" cy="431831"/>
            </a:xfrm>
            <a:prstGeom prst="rect">
              <a:avLst/>
            </a:prstGeom>
            <a:solidFill>
              <a:srgbClr val="009B9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solidFill>
                    <a:schemeClr val="bg1"/>
                  </a:solidFill>
                  <a:latin typeface="Athelas" charset="0"/>
                  <a:ea typeface="Athelas" charset="0"/>
                  <a:cs typeface="Athelas" charset="0"/>
                </a:rPr>
                <a:t>Airlines</a:t>
              </a:r>
              <a:endParaRPr lang="en-US" sz="2400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645588" y="4942949"/>
              <a:ext cx="335354" cy="40963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1"/>
            </p:cNvCxnSpPr>
            <p:nvPr/>
          </p:nvCxnSpPr>
          <p:spPr>
            <a:xfrm flipH="1">
              <a:off x="1918782" y="4943012"/>
              <a:ext cx="485575" cy="40957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9B91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Airports and Airlines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7" name="Picture 6" descr="airport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838"/>
            <a:ext cx="8125724" cy="27085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07682" y="614455"/>
            <a:ext cx="2684319" cy="3785652"/>
          </a:xfrm>
          <a:prstGeom prst="rect">
            <a:avLst/>
          </a:prstGeom>
          <a:ln>
            <a:solidFill>
              <a:srgbClr val="374C78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Athelas Bold"/>
                <a:cs typeface="Athelas Bold"/>
              </a:rPr>
              <a:t>ATL	Atlanta, GA</a:t>
            </a:r>
          </a:p>
          <a:p>
            <a:r>
              <a:rPr lang="en-US" sz="1200" dirty="0">
                <a:latin typeface="Athelas Bold"/>
                <a:cs typeface="Athelas Bold"/>
              </a:rPr>
              <a:t>BOS	Boston, MA</a:t>
            </a:r>
          </a:p>
          <a:p>
            <a:r>
              <a:rPr lang="en-US" sz="1200" dirty="0">
                <a:latin typeface="Athelas Bold"/>
                <a:cs typeface="Athelas Bold"/>
              </a:rPr>
              <a:t>BWI	Baltimore, MD</a:t>
            </a:r>
          </a:p>
          <a:p>
            <a:r>
              <a:rPr lang="en-US" sz="1200" dirty="0">
                <a:latin typeface="Athelas Bold"/>
                <a:cs typeface="Athelas Bold"/>
              </a:rPr>
              <a:t>CLT	Charlotte, NC</a:t>
            </a:r>
          </a:p>
          <a:p>
            <a:r>
              <a:rPr lang="en-US" sz="1200" dirty="0">
                <a:latin typeface="Athelas Bold"/>
                <a:cs typeface="Athelas Bold"/>
              </a:rPr>
              <a:t>DEN	Denver, CO</a:t>
            </a:r>
          </a:p>
          <a:p>
            <a:r>
              <a:rPr lang="en-US" sz="1200" dirty="0">
                <a:latin typeface="Athelas Bold"/>
                <a:cs typeface="Athelas Bold"/>
              </a:rPr>
              <a:t>DFW	Dallas/Fort Worth, TX</a:t>
            </a:r>
          </a:p>
          <a:p>
            <a:r>
              <a:rPr lang="en-US" sz="1200" dirty="0">
                <a:latin typeface="Athelas Bold"/>
                <a:cs typeface="Athelas Bold"/>
              </a:rPr>
              <a:t>DTW	Detroit, MI</a:t>
            </a:r>
          </a:p>
          <a:p>
            <a:r>
              <a:rPr lang="en-US" sz="1200" dirty="0">
                <a:latin typeface="Athelas Bold"/>
                <a:cs typeface="Athelas Bold"/>
              </a:rPr>
              <a:t>EWR	Newark, NJ</a:t>
            </a:r>
          </a:p>
          <a:p>
            <a:r>
              <a:rPr lang="en-US" sz="1200" dirty="0">
                <a:latin typeface="Athelas Bold"/>
                <a:cs typeface="Athelas Bold"/>
              </a:rPr>
              <a:t>IAH	Houston, TX</a:t>
            </a:r>
          </a:p>
          <a:p>
            <a:r>
              <a:rPr lang="en-US" sz="1200" dirty="0">
                <a:latin typeface="Athelas Bold"/>
                <a:cs typeface="Athelas Bold"/>
              </a:rPr>
              <a:t>JFK	New York, NY</a:t>
            </a:r>
          </a:p>
          <a:p>
            <a:r>
              <a:rPr lang="en-US" sz="1200" dirty="0">
                <a:latin typeface="Athelas Bold"/>
                <a:cs typeface="Athelas Bold"/>
              </a:rPr>
              <a:t>LAS	Las Vegas, NV</a:t>
            </a:r>
          </a:p>
          <a:p>
            <a:r>
              <a:rPr lang="en-US" sz="1200" dirty="0">
                <a:latin typeface="Athelas Bold"/>
                <a:cs typeface="Athelas Bold"/>
              </a:rPr>
              <a:t>LAX	Los Angeles, CA</a:t>
            </a:r>
          </a:p>
          <a:p>
            <a:r>
              <a:rPr lang="en-US" sz="1200" dirty="0">
                <a:latin typeface="Athelas Bold"/>
                <a:cs typeface="Athelas Bold"/>
              </a:rPr>
              <a:t>LGA	New York, NY</a:t>
            </a:r>
          </a:p>
          <a:p>
            <a:r>
              <a:rPr lang="en-US" sz="1200" dirty="0">
                <a:latin typeface="Athelas Bold"/>
                <a:cs typeface="Athelas Bold"/>
              </a:rPr>
              <a:t>MCO	Orlando, FL</a:t>
            </a:r>
          </a:p>
          <a:p>
            <a:r>
              <a:rPr lang="en-US" sz="1200" dirty="0">
                <a:latin typeface="Athelas Bold"/>
                <a:cs typeface="Athelas Bold"/>
              </a:rPr>
              <a:t>MSP	Minneapolis, MN</a:t>
            </a:r>
          </a:p>
          <a:p>
            <a:r>
              <a:rPr lang="en-US" sz="1200" dirty="0">
                <a:latin typeface="Athelas Bold"/>
                <a:cs typeface="Athelas Bold"/>
              </a:rPr>
              <a:t>ORD	Chicago, IL</a:t>
            </a:r>
          </a:p>
          <a:p>
            <a:r>
              <a:rPr lang="en-US" sz="1200" dirty="0">
                <a:latin typeface="Athelas Bold"/>
                <a:cs typeface="Athelas Bold"/>
              </a:rPr>
              <a:t>PHX	Phoenix, AZ</a:t>
            </a:r>
          </a:p>
          <a:p>
            <a:r>
              <a:rPr lang="en-US" sz="1200" dirty="0">
                <a:latin typeface="Athelas Bold"/>
                <a:cs typeface="Athelas Bold"/>
              </a:rPr>
              <a:t>SEA	Seattle, WA</a:t>
            </a:r>
          </a:p>
          <a:p>
            <a:r>
              <a:rPr lang="en-US" sz="1200" dirty="0">
                <a:latin typeface="Athelas Bold"/>
                <a:cs typeface="Athelas Bold"/>
              </a:rPr>
              <a:t>SFO	San Francisco, CA</a:t>
            </a:r>
          </a:p>
          <a:p>
            <a:r>
              <a:rPr lang="en-US" sz="1200" dirty="0">
                <a:latin typeface="Athelas Bold"/>
                <a:cs typeface="Athelas Bold"/>
              </a:rPr>
              <a:t>SLC	Salt Lake City, </a:t>
            </a:r>
            <a:r>
              <a:rPr lang="en-US" sz="1200" dirty="0" smtClean="0">
                <a:latin typeface="Athelas Bold"/>
                <a:cs typeface="Athelas Bold"/>
              </a:rPr>
              <a:t>UT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505108" y="1293973"/>
            <a:ext cx="1431074" cy="431831"/>
          </a:xfrm>
          <a:prstGeom prst="rect">
            <a:avLst/>
          </a:prstGeom>
          <a:solidFill>
            <a:srgbClr val="009B9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787444" y="1502001"/>
            <a:ext cx="717664" cy="37477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8936182" y="1509889"/>
            <a:ext cx="571500" cy="36688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9170" y="6458602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14</a:t>
            </a:fld>
            <a:endParaRPr lang="en-US" dirty="0"/>
          </a:p>
        </p:txBody>
      </p:sp>
      <p:pic>
        <p:nvPicPr>
          <p:cNvPr id="20" name="Picture 19" descr="monthly_canrat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7" t="6797" b="61245"/>
          <a:stretch/>
        </p:blipFill>
        <p:spPr>
          <a:xfrm>
            <a:off x="5170658" y="950632"/>
            <a:ext cx="1904984" cy="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9B91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72168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2060536"/>
            <a:ext cx="9747585" cy="3899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9709" y="809274"/>
            <a:ext cx="22138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EWR to JFK flight (21 miles) scheduled on April 20th, 2015 at 10:40 AM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87065" y="1329013"/>
            <a:ext cx="779647" cy="100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18" y="628617"/>
            <a:ext cx="6838305" cy="1700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1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2892781"/>
            <a:ext cx="5845059" cy="5254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Weather factors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Temperature, Humidity and Wind Speed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temperature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455"/>
            <a:ext cx="8112067" cy="3244827"/>
          </a:xfrm>
          <a:prstGeom prst="rect">
            <a:avLst/>
          </a:prstGeom>
        </p:spPr>
      </p:pic>
      <p:pic>
        <p:nvPicPr>
          <p:cNvPr id="5" name="Picture 4" descr="humidity_windspeed_canra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0"/>
          <a:stretch/>
        </p:blipFill>
        <p:spPr>
          <a:xfrm>
            <a:off x="1951713" y="4153978"/>
            <a:ext cx="4051928" cy="27040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865361" y="1442755"/>
            <a:ext cx="1882439" cy="6144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Temperature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44472" y="1767542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0410283" y="4667430"/>
            <a:ext cx="1781717" cy="6144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Wind speed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4667430"/>
            <a:ext cx="1471022" cy="6144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Humidity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61260" y="5005872"/>
            <a:ext cx="53259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Picture 12" descr="humidity_windspeed_canra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133049" y="4153978"/>
            <a:ext cx="4056033" cy="270402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0010346" y="5005872"/>
            <a:ext cx="40626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Wind Direction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winddir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286"/>
            <a:ext cx="12192000" cy="4876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75792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9546" y="6166766"/>
            <a:ext cx="10834254" cy="6144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 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North, 90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East, 180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dirty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South</a:t>
            </a:r>
            <a:r>
              <a:rPr lang="en-US" sz="3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, 270</a:t>
            </a:r>
            <a:r>
              <a:rPr lang="en-US" sz="3000" baseline="30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</a:t>
            </a:r>
            <a:r>
              <a:rPr lang="en-US" sz="3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West</a:t>
            </a:r>
            <a:endParaRPr lang="en-US" sz="30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1635" y="6423213"/>
            <a:ext cx="544948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08593"/>
            <a:ext cx="922020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smtClean="0"/>
              <a:t>PhD: Computational </a:t>
            </a:r>
            <a:r>
              <a:rPr lang="en-US" sz="3200" dirty="0" smtClean="0"/>
              <a:t>modeling of polymeric liquids</a:t>
            </a:r>
            <a:endParaRPr lang="en-US" sz="3200" b="1" dirty="0" smtClean="0"/>
          </a:p>
        </p:txBody>
      </p:sp>
      <p:pic>
        <p:nvPicPr>
          <p:cNvPr id="9" name="Picture 60" descr="Letterheadcrop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8" t="47060" r="5251"/>
          <a:stretch>
            <a:fillRect/>
          </a:stretch>
        </p:blipFill>
        <p:spPr bwMode="auto">
          <a:xfrm>
            <a:off x="11277600" y="0"/>
            <a:ext cx="914400" cy="9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etterheadcrop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47060" r="58673" b="23529"/>
          <a:stretch>
            <a:fillRect/>
          </a:stretch>
        </p:blipFill>
        <p:spPr bwMode="auto">
          <a:xfrm>
            <a:off x="8977748" y="19980"/>
            <a:ext cx="2438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55" y="1911927"/>
            <a:ext cx="5290419" cy="380688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08527" y="828585"/>
            <a:ext cx="2926773" cy="5527765"/>
            <a:chOff x="108527" y="828585"/>
            <a:chExt cx="2926773" cy="5527765"/>
          </a:xfrm>
        </p:grpSpPr>
        <p:pic>
          <p:nvPicPr>
            <p:cNvPr id="11" name="Picture 18" descr="Dell Photo All-in-One 926 Inkjet Print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8527" y="1202391"/>
              <a:ext cx="2490788" cy="188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3423" y="3259007"/>
              <a:ext cx="1676400" cy="1352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97248" y="4908550"/>
              <a:ext cx="1676400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764308" y="828585"/>
              <a:ext cx="167640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Applications:</a:t>
              </a:r>
              <a:endParaRPr lang="en-US" sz="2200" b="1" dirty="0" smtClean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2169824" y="3935282"/>
              <a:ext cx="86547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260384" y="2540000"/>
              <a:ext cx="774916" cy="13952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264209" y="3935282"/>
              <a:ext cx="771091" cy="16971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9251882" y="2692589"/>
            <a:ext cx="2866228" cy="23083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3 publications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 conferences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Won 3 minute thesis presentation competition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Couple of prestigious scholarships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Led to a new research direction 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3"/>
          </p:cNvCxnSpPr>
          <p:nvPr/>
        </p:nvCxnSpPr>
        <p:spPr>
          <a:xfrm>
            <a:off x="8357974" y="3815368"/>
            <a:ext cx="9338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3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Weather Conditions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conditions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67" y="614455"/>
            <a:ext cx="8513925" cy="624354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2935112"/>
            <a:ext cx="5845059" cy="649111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Flight historical performances </a:t>
            </a:r>
            <a:endParaRPr lang="en-US" sz="3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2060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Cancellation and Diversion History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candiv_canr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6"/>
          <a:stretch/>
        </p:blipFill>
        <p:spPr>
          <a:xfrm>
            <a:off x="0" y="950073"/>
            <a:ext cx="6078180" cy="54186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candiv_canr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5"/>
          <a:stretch/>
        </p:blipFill>
        <p:spPr>
          <a:xfrm>
            <a:off x="6052260" y="950073"/>
            <a:ext cx="5955183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2060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Some Historical Indicators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history_indicator_canr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1571" r="33677" b="-1571"/>
          <a:stretch/>
        </p:blipFill>
        <p:spPr>
          <a:xfrm>
            <a:off x="4252072" y="1303258"/>
            <a:ext cx="3907940" cy="40544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19004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89898" y="5418798"/>
            <a:ext cx="2862174" cy="9375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Temporary flight: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no flights in </a:t>
            </a:r>
            <a:r>
              <a:rPr lang="en-US" sz="2000" dirty="0" err="1" smtClean="0">
                <a:latin typeface="Athelas" charset="0"/>
                <a:ea typeface="Athelas" charset="0"/>
                <a:cs typeface="Athelas" charset="0"/>
              </a:rPr>
              <a:t>lasy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</a:t>
            </a:r>
            <a:r>
              <a:rPr lang="en-US" sz="2000" dirty="0" err="1" smtClean="0">
                <a:latin typeface="Athelas" charset="0"/>
                <a:ea typeface="Athelas" charset="0"/>
                <a:cs typeface="Athelas" charset="0"/>
              </a:rPr>
              <a:t>ndays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71669" y="5486401"/>
            <a:ext cx="2862174" cy="8699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All cancelled: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 100% cancellations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19004" y="5486401"/>
            <a:ext cx="2862174" cy="869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All diverted: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 100% diversions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12" name="Picture 11" descr="history_indicator_canr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8"/>
          <a:stretch/>
        </p:blipFill>
        <p:spPr>
          <a:xfrm>
            <a:off x="8233843" y="1242210"/>
            <a:ext cx="3947335" cy="4054492"/>
          </a:xfrm>
          <a:prstGeom prst="rect">
            <a:avLst/>
          </a:prstGeom>
        </p:spPr>
      </p:pic>
      <p:pic>
        <p:nvPicPr>
          <p:cNvPr id="13" name="Picture 12" descr="history_indicator_canr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28"/>
          <a:stretch/>
        </p:blipFill>
        <p:spPr>
          <a:xfrm>
            <a:off x="101600" y="1242210"/>
            <a:ext cx="4229440" cy="4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002060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Departure and Arrival Delay History</a:t>
            </a:r>
            <a:endParaRPr lang="en-US" sz="4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5" name="Picture 4" descr="arrdelaymedian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44" y="3569170"/>
            <a:ext cx="6166556" cy="3288830"/>
          </a:xfrm>
          <a:prstGeom prst="rect">
            <a:avLst/>
          </a:prstGeom>
        </p:spPr>
      </p:pic>
      <p:pic>
        <p:nvPicPr>
          <p:cNvPr id="6" name="Picture 5" descr="depdelaymedian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4456"/>
            <a:ext cx="6166556" cy="328883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49065" y="1709476"/>
            <a:ext cx="2345268" cy="491857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Departure Delay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85962" y="4895765"/>
            <a:ext cx="1896104" cy="491857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Arrival Delay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66557" y="1958706"/>
            <a:ext cx="118250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4682066" y="5141694"/>
            <a:ext cx="134337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202882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411" y="1139762"/>
            <a:ext cx="10024002" cy="4294751"/>
          </a:xfrm>
        </p:spPr>
        <p:txBody>
          <a:bodyPr>
            <a:noAutofit/>
          </a:bodyPr>
          <a:lstStyle/>
          <a:p>
            <a:pPr algn="ctr"/>
            <a:r>
              <a:rPr lang="en-US" sz="6200" dirty="0" smtClean="0">
                <a:latin typeface="Athelas" charset="0"/>
                <a:ea typeface="Athelas" charset="0"/>
                <a:cs typeface="Athelas" charset="0"/>
              </a:rPr>
              <a:t>Predictive Modeling</a:t>
            </a:r>
            <a:r>
              <a:rPr lang="en-US" sz="6200" dirty="0">
                <a:latin typeface="Athelas" charset="0"/>
                <a:ea typeface="Athelas" charset="0"/>
                <a:cs typeface="Athelas" charset="0"/>
              </a:rPr>
              <a:t/>
            </a:r>
            <a:br>
              <a:rPr lang="en-US" sz="6200" dirty="0">
                <a:latin typeface="Athelas" charset="0"/>
                <a:ea typeface="Athelas" charset="0"/>
                <a:cs typeface="Athelas" charset="0"/>
              </a:rPr>
            </a:br>
            <a:endParaRPr lang="en-US" sz="1200" dirty="0">
              <a:solidFill>
                <a:srgbClr val="0000FF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Modeling Overview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94415" y="774300"/>
            <a:ext cx="8340362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Type: Supervised learning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80304" y="4853148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Tools: Python’s </a:t>
            </a:r>
            <a:r>
              <a:rPr lang="en-US" sz="2800" dirty="0" err="1" smtClean="0">
                <a:solidFill>
                  <a:srgbClr val="000000"/>
                </a:solidFill>
                <a:latin typeface="Athelas Regular"/>
                <a:cs typeface="Athelas Regular"/>
              </a:rPr>
              <a:t>scikit</a:t>
            </a: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 learn and </a:t>
            </a:r>
            <a:r>
              <a:rPr lang="en-US" sz="2800" dirty="0" err="1" smtClean="0">
                <a:solidFill>
                  <a:srgbClr val="000000"/>
                </a:solidFill>
                <a:latin typeface="Athelas Regular"/>
                <a:cs typeface="Athelas Regular"/>
              </a:rPr>
              <a:t>imblearn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80304" y="2148306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Binary classification: 1 for cancelled and 0 for non-cancelled flights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80304" y="3484370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Highly imbalanced data: 1.14% data tagged with class 1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8734777" y="3799843"/>
            <a:ext cx="2003779" cy="5790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Athelas Regular"/>
                <a:cs typeface="Athelas Regular"/>
              </a:rPr>
              <a:t>Needs special attention</a:t>
            </a:r>
            <a:endParaRPr lang="en-US" sz="2400" dirty="0">
              <a:solidFill>
                <a:srgbClr val="FF0000"/>
              </a:solidFill>
              <a:latin typeface="Athelas Regular"/>
              <a:cs typeface="Athelas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 Assumptions, Limitations and Disclaimers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1745" y="1196622"/>
            <a:ext cx="11674763" cy="4673599"/>
          </a:xfrm>
          <a:prstGeom prst="rect">
            <a:avLst/>
          </a:prstGeom>
          <a:noFill/>
          <a:ln w="5715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>
                <a:latin typeface="Athelas" charset="0"/>
                <a:ea typeface="Athelas" charset="0"/>
                <a:cs typeface="Athelas" charset="0"/>
              </a:rPr>
              <a:t>A</a:t>
            </a:r>
            <a:r>
              <a:rPr lang="en-US" sz="2800" dirty="0" smtClean="0">
                <a:latin typeface="Athelas" charset="0"/>
                <a:ea typeface="Athelas" charset="0"/>
                <a:cs typeface="Athelas" charset="0"/>
              </a:rPr>
              <a:t>ssume that all flights are independent, though there might be some time-correlations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latin typeface="Athelas" charset="0"/>
                <a:ea typeface="Athelas" charset="0"/>
                <a:cs typeface="Athelas" charset="0"/>
              </a:rPr>
              <a:t>Used only 20 airports and two years of data (2015-2016)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latin typeface="Athelas" charset="0"/>
                <a:ea typeface="Athelas" charset="0"/>
                <a:cs typeface="Athelas" charset="0"/>
              </a:rPr>
              <a:t>The model will behave poorly if we try to predict cancellations of flights that are scheduled too far in future mainly because we will have poor weather predictions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latin typeface="Athelas" charset="0"/>
                <a:ea typeface="Athelas" charset="0"/>
                <a:cs typeface="Athelas" charset="0"/>
              </a:rPr>
              <a:t>The flight data does not have Sun Country Airlines information in the current dataset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397770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Stage I: Getting the best of each classifier 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72707" y="1089514"/>
            <a:ext cx="3452967" cy="213823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One-hot-encoding of all categorical variables</a:t>
            </a:r>
            <a:endParaRPr lang="en-US" sz="2000" dirty="0">
              <a:latin typeface="Athelas Regular"/>
              <a:cs typeface="Athelas Regular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Randomly select a small subset of the whole data </a:t>
            </a:r>
            <a:r>
              <a:rPr lang="en-US" sz="2800" b="1" dirty="0" smtClean="0">
                <a:latin typeface="Athelas Regular"/>
                <a:cs typeface="Athelas Regular"/>
              </a:rPr>
              <a:t>(25%)</a:t>
            </a:r>
            <a:endParaRPr lang="en-US" sz="2800" b="1" dirty="0">
              <a:latin typeface="Athelas Regular"/>
              <a:cs typeface="Athelas Regular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121466" y="1089515"/>
            <a:ext cx="4271913" cy="591504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5-fold </a:t>
            </a:r>
            <a:r>
              <a:rPr lang="en-US" sz="2000" smtClean="0">
                <a:latin typeface="Athelas" charset="0"/>
                <a:ea typeface="Athelas" charset="0"/>
                <a:cs typeface="Athelas" charset="0"/>
              </a:rPr>
              <a:t>cross validation</a:t>
            </a:r>
            <a:endParaRPr lang="en-US" sz="2000" dirty="0" smtClean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3379" y="6416254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27</a:t>
            </a:fld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-292458" y="688094"/>
            <a:ext cx="4753622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Data preparation and selection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72706" y="3808256"/>
            <a:ext cx="3452967" cy="2124829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FF0000"/>
                </a:solidFill>
                <a:latin typeface="Athelas Regular"/>
                <a:cs typeface="Athelas Regular"/>
              </a:rPr>
              <a:t>Resampling to </a:t>
            </a:r>
            <a:r>
              <a:rPr lang="en-US" sz="2000" dirty="0">
                <a:solidFill>
                  <a:srgbClr val="FF0000"/>
                </a:solidFill>
                <a:latin typeface="Athelas Regular"/>
                <a:cs typeface="Athelas Regular"/>
              </a:rPr>
              <a:t>take care of imbalanced </a:t>
            </a:r>
            <a:r>
              <a:rPr lang="en-US" sz="2000" dirty="0" smtClean="0">
                <a:solidFill>
                  <a:srgbClr val="FF0000"/>
                </a:solidFill>
                <a:latin typeface="Athelas Regular"/>
                <a:cs typeface="Athelas Regular"/>
              </a:rPr>
              <a:t>problem (only to training data)</a:t>
            </a:r>
            <a:endParaRPr lang="en-US" sz="2000" dirty="0">
              <a:solidFill>
                <a:srgbClr val="FF0000"/>
              </a:solidFill>
              <a:latin typeface="Athelas Regular"/>
              <a:cs typeface="Athelas Regular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Feature normalization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-292458" y="3407258"/>
            <a:ext cx="3294276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Data pre-processing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69541" y="702828"/>
            <a:ext cx="7306271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Cross validation for model assessment and selection</a:t>
            </a:r>
          </a:p>
        </p:txBody>
      </p:sp>
      <p:sp>
        <p:nvSpPr>
          <p:cNvPr id="6" name="Right Arrow 5"/>
          <p:cNvSpPr/>
          <p:nvPr/>
        </p:nvSpPr>
        <p:spPr>
          <a:xfrm rot="18910098" flipV="1">
            <a:off x="3332731" y="2853670"/>
            <a:ext cx="2515427" cy="241572"/>
          </a:xfrm>
          <a:prstGeom prst="rightArrow">
            <a:avLst>
              <a:gd name="adj1" fmla="val 594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7925"/>
          <a:stretch/>
        </p:blipFill>
        <p:spPr>
          <a:xfrm>
            <a:off x="7257422" y="4713422"/>
            <a:ext cx="1951233" cy="495137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160679" y="5518598"/>
            <a:ext cx="7004006" cy="623584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Pick the set of hyper parameters and the model that provide highest PR AUC 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121466" y="1740175"/>
            <a:ext cx="6915784" cy="765780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At each iteration, perform the data pre-processing and train the classifier using data contained in 4-folds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1466" y="2796608"/>
            <a:ext cx="6876571" cy="635489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Evaluate the model using the data contained in remaining one fold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160679" y="3736124"/>
            <a:ext cx="6876571" cy="687135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Use area under precision recall curve or </a:t>
            </a:r>
            <a:r>
              <a:rPr lang="en-US" sz="2000" dirty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PR AUC or average precision </a:t>
            </a:r>
            <a:r>
              <a:rPr lang="en-US" sz="2000" dirty="0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as the evaluation metric*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72706" y="6598817"/>
            <a:ext cx="10118203" cy="21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smtClean="0">
                <a:solidFill>
                  <a:srgbClr val="002060"/>
                </a:solidFill>
              </a:rPr>
              <a:t>*J</a:t>
            </a:r>
            <a:r>
              <a:rPr lang="en-US" sz="1000" dirty="0" smtClean="0">
                <a:solidFill>
                  <a:srgbClr val="002060"/>
                </a:solidFill>
              </a:rPr>
              <a:t>. Davis and M. </a:t>
            </a:r>
            <a:r>
              <a:rPr lang="en-US" sz="1000" dirty="0" err="1" smtClean="0">
                <a:solidFill>
                  <a:srgbClr val="002060"/>
                </a:solidFill>
              </a:rPr>
              <a:t>Goadrich</a:t>
            </a:r>
            <a:r>
              <a:rPr lang="en-US" sz="1000" dirty="0" smtClean="0">
                <a:solidFill>
                  <a:srgbClr val="002060"/>
                </a:solidFill>
              </a:rPr>
              <a:t>, </a:t>
            </a:r>
            <a:r>
              <a:rPr lang="en-US" sz="1000" dirty="0">
                <a:solidFill>
                  <a:srgbClr val="002060"/>
                </a:solidFill>
              </a:rPr>
              <a:t>The relationship between Precision-Recall and ROC curves</a:t>
            </a:r>
            <a:r>
              <a:rPr lang="en-US" sz="1000" dirty="0" smtClean="0">
                <a:solidFill>
                  <a:srgbClr val="002060"/>
                </a:solidFill>
              </a:rPr>
              <a:t>, </a:t>
            </a:r>
            <a:r>
              <a:rPr lang="en-US" sz="1000" dirty="0">
                <a:solidFill>
                  <a:srgbClr val="002060"/>
                </a:solidFill>
              </a:rPr>
              <a:t>ICML '06 Proceedings of the 23rd international conference on Machine </a:t>
            </a:r>
            <a:r>
              <a:rPr lang="en-US" sz="1000" dirty="0" smtClean="0">
                <a:solidFill>
                  <a:srgbClr val="002060"/>
                </a:solidFill>
              </a:rPr>
              <a:t>learning, Pages 233-240 </a:t>
            </a:r>
            <a:endParaRPr 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1" grpId="0"/>
      <p:bldP spid="22" grpId="0" animBg="1"/>
      <p:bldP spid="23" grpId="0"/>
      <p:bldP spid="24" grpId="0"/>
      <p:bldP spid="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326"/>
            <a:ext cx="6039077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Stage I: Comparing the best of each classifier 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5687" y="6469780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82" y="1201698"/>
            <a:ext cx="5627241" cy="563320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915565" y="4335890"/>
            <a:ext cx="4276435" cy="1856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accent2"/>
                </a:solidFill>
                <a:latin typeface="Athelas" charset="0"/>
                <a:ea typeface="Athelas" charset="0"/>
                <a:cs typeface="Athelas" charset="0"/>
              </a:rPr>
              <a:t>LR: Logistic Regression</a:t>
            </a:r>
            <a:endParaRPr lang="en-US" sz="2200" b="1" dirty="0" smtClean="0">
              <a:latin typeface="Athelas" charset="0"/>
              <a:ea typeface="Athelas" charset="0"/>
              <a:cs typeface="Athelas" charset="0"/>
            </a:endParaRPr>
          </a:p>
          <a:p>
            <a:r>
              <a:rPr lang="en-US" sz="2200" b="1" dirty="0" smtClean="0">
                <a:solidFill>
                  <a:srgbClr val="B8BC0C"/>
                </a:solidFill>
                <a:latin typeface="Athelas" charset="0"/>
                <a:ea typeface="Athelas" charset="0"/>
                <a:cs typeface="Athelas" charset="0"/>
              </a:rPr>
              <a:t>GNB: Gaussian Naïve Bayes</a:t>
            </a:r>
            <a:endParaRPr lang="en-US" sz="2200" b="1" dirty="0">
              <a:latin typeface="Athelas" charset="0"/>
              <a:ea typeface="Athelas" charset="0"/>
              <a:cs typeface="Athelas" charset="0"/>
            </a:endParaRPr>
          </a:p>
          <a:p>
            <a:r>
              <a:rPr lang="en-US" sz="22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RF: Random Forest</a:t>
            </a:r>
            <a:endParaRPr lang="en-US" sz="2200" b="1" dirty="0">
              <a:latin typeface="Athelas" charset="0"/>
              <a:ea typeface="Athelas" charset="0"/>
              <a:cs typeface="Athelas" charset="0"/>
            </a:endParaRPr>
          </a:p>
          <a:p>
            <a:r>
              <a:rPr lang="en-US" sz="2200" b="1" dirty="0" smtClean="0">
                <a:solidFill>
                  <a:srgbClr val="8C09E9"/>
                </a:solidFill>
                <a:latin typeface="Athelas" charset="0"/>
                <a:ea typeface="Athelas" charset="0"/>
                <a:cs typeface="Athelas" charset="0"/>
              </a:rPr>
              <a:t>AB: </a:t>
            </a:r>
            <a:r>
              <a:rPr lang="en-US" sz="2200" b="1" dirty="0" err="1" smtClean="0">
                <a:solidFill>
                  <a:srgbClr val="8C09E9"/>
                </a:solidFill>
                <a:latin typeface="Athelas" charset="0"/>
                <a:ea typeface="Athelas" charset="0"/>
                <a:cs typeface="Athelas" charset="0"/>
              </a:rPr>
              <a:t>AdaBoost</a:t>
            </a:r>
            <a:endParaRPr lang="en-US" sz="2200" b="1" dirty="0">
              <a:latin typeface="Athelas" charset="0"/>
              <a:ea typeface="Athelas" charset="0"/>
              <a:cs typeface="Athelas" charset="0"/>
            </a:endParaRPr>
          </a:p>
          <a:p>
            <a:r>
              <a:rPr lang="en-US" sz="2200" b="1" dirty="0" smtClean="0">
                <a:solidFill>
                  <a:srgbClr val="069C07"/>
                </a:solidFill>
                <a:latin typeface="Athelas" charset="0"/>
                <a:ea typeface="Athelas" charset="0"/>
                <a:cs typeface="Athelas" charset="0"/>
              </a:rPr>
              <a:t>ET: Extremely Randomized Trees</a:t>
            </a:r>
            <a:endParaRPr lang="en-US" sz="2200" b="1" dirty="0">
              <a:solidFill>
                <a:srgbClr val="069C07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65712" y="1782710"/>
            <a:ext cx="2768599" cy="2105891"/>
            <a:chOff x="8155709" y="3334327"/>
            <a:chExt cx="3094182" cy="1838037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8155709" y="3334327"/>
              <a:ext cx="3094182" cy="1838037"/>
            </a:xfrm>
            <a:prstGeom prst="wedgeRoundRectCallout">
              <a:avLst/>
            </a:prstGeom>
            <a:solidFill>
              <a:srgbClr val="ED7D31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55709" y="3470866"/>
              <a:ext cx="30456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Inverse of regularization strength: 10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Resampling: SMOTE (Synthetic Minority Oversampling Technique)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77499" y="3237395"/>
            <a:ext cx="2805546" cy="788735"/>
            <a:chOff x="8155709" y="3334327"/>
            <a:chExt cx="3094182" cy="1838037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155709" y="3334327"/>
              <a:ext cx="3094182" cy="1838037"/>
            </a:xfrm>
            <a:prstGeom prst="wedgeRoundRectCallout">
              <a:avLst/>
            </a:prstGeom>
            <a:solidFill>
              <a:srgbClr val="B8BC0C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55709" y="3470866"/>
              <a:ext cx="3045691" cy="56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Resampling: Random </a:t>
              </a:r>
              <a:r>
                <a:rPr lang="en-US" dirty="0" err="1" smtClean="0">
                  <a:solidFill>
                    <a:schemeClr val="bg1"/>
                  </a:solidFill>
                </a:rPr>
                <a:t>undersampling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35687" y="909608"/>
            <a:ext cx="2805546" cy="1145307"/>
            <a:chOff x="8155709" y="3334327"/>
            <a:chExt cx="3094182" cy="1838037"/>
          </a:xfrm>
        </p:grpSpPr>
        <p:sp>
          <p:nvSpPr>
            <p:cNvPr id="34" name="Rounded Rectangular Callout 33"/>
            <p:cNvSpPr/>
            <p:nvPr/>
          </p:nvSpPr>
          <p:spPr>
            <a:xfrm>
              <a:off x="8155709" y="3334327"/>
              <a:ext cx="3094182" cy="1838037"/>
            </a:xfrm>
            <a:prstGeom prst="wedgeRoundRectCallout">
              <a:avLst/>
            </a:prstGeom>
            <a:solidFill>
              <a:srgbClr val="C20000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55709" y="3470865"/>
              <a:ext cx="3094182" cy="1481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US" dirty="0" smtClean="0">
                  <a:solidFill>
                    <a:schemeClr val="bg1"/>
                  </a:solidFill>
                </a:rPr>
                <a:t>stimators: 100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Features: </a:t>
              </a:r>
              <a:r>
                <a:rPr lang="en-US" dirty="0" err="1" smtClean="0">
                  <a:solidFill>
                    <a:schemeClr val="bg1"/>
                  </a:solidFill>
                </a:rPr>
                <a:t>sqrt</a:t>
              </a:r>
              <a:r>
                <a:rPr lang="en-US" dirty="0" smtClean="0">
                  <a:solidFill>
                    <a:schemeClr val="bg1"/>
                  </a:solidFill>
                </a:rPr>
                <a:t>(#features)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Resampling: Reweighting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38436" y="722352"/>
            <a:ext cx="2805546" cy="1372713"/>
            <a:chOff x="8155709" y="3334327"/>
            <a:chExt cx="3094182" cy="1838037"/>
          </a:xfrm>
        </p:grpSpPr>
        <p:sp>
          <p:nvSpPr>
            <p:cNvPr id="37" name="Rounded Rectangular Callout 36"/>
            <p:cNvSpPr/>
            <p:nvPr/>
          </p:nvSpPr>
          <p:spPr>
            <a:xfrm>
              <a:off x="8155709" y="3334327"/>
              <a:ext cx="3094182" cy="1838037"/>
            </a:xfrm>
            <a:prstGeom prst="wedgeRoundRectCallout">
              <a:avLst/>
            </a:prstGeom>
            <a:solidFill>
              <a:srgbClr val="984DE0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155709" y="3470866"/>
              <a:ext cx="3094182" cy="160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US" dirty="0" smtClean="0">
                  <a:solidFill>
                    <a:schemeClr val="bg1"/>
                  </a:solidFill>
                </a:rPr>
                <a:t>stimators: 100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Features: </a:t>
              </a:r>
              <a:r>
                <a:rPr lang="en-US" dirty="0" err="1" smtClean="0">
                  <a:solidFill>
                    <a:schemeClr val="bg1"/>
                  </a:solidFill>
                </a:rPr>
                <a:t>sqrt</a:t>
              </a:r>
              <a:r>
                <a:rPr lang="en-US" dirty="0" smtClean="0">
                  <a:solidFill>
                    <a:schemeClr val="bg1"/>
                  </a:solidFill>
                </a:rPr>
                <a:t>(#features)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Learning rate: 0.2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Resampling: Reweighting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39077" y="121454"/>
            <a:ext cx="2805546" cy="1372713"/>
            <a:chOff x="8155709" y="3334327"/>
            <a:chExt cx="3094182" cy="1838037"/>
          </a:xfrm>
        </p:grpSpPr>
        <p:sp>
          <p:nvSpPr>
            <p:cNvPr id="42" name="Rounded Rectangular Callout 41"/>
            <p:cNvSpPr/>
            <p:nvPr/>
          </p:nvSpPr>
          <p:spPr>
            <a:xfrm>
              <a:off x="8155709" y="3334327"/>
              <a:ext cx="3094182" cy="1838037"/>
            </a:xfrm>
            <a:prstGeom prst="wedgeRoundRectCallout">
              <a:avLst/>
            </a:prstGeom>
            <a:solidFill>
              <a:srgbClr val="069C07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55709" y="3470866"/>
              <a:ext cx="3094182" cy="1236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US" dirty="0" smtClean="0">
                  <a:solidFill>
                    <a:schemeClr val="bg1"/>
                  </a:solidFill>
                </a:rPr>
                <a:t>stimators: 100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Features: </a:t>
              </a:r>
              <a:r>
                <a:rPr lang="en-US" dirty="0" err="1" smtClean="0">
                  <a:solidFill>
                    <a:schemeClr val="bg1"/>
                  </a:solidFill>
                </a:rPr>
                <a:t>sqrt</a:t>
              </a:r>
              <a:r>
                <a:rPr lang="en-US" dirty="0" smtClean="0">
                  <a:solidFill>
                    <a:schemeClr val="bg1"/>
                  </a:solidFill>
                </a:rPr>
                <a:t>(#features)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Resampling: Reweighting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82" y="1285700"/>
            <a:ext cx="4345146" cy="2885955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9444183" y="798180"/>
            <a:ext cx="1427017" cy="3930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smtClean="0">
                <a:latin typeface="Athelas" charset="0"/>
                <a:ea typeface="Athelas" charset="0"/>
                <a:cs typeface="Athelas" charset="0"/>
              </a:rPr>
              <a:t>How 100?</a:t>
            </a:r>
            <a:endParaRPr lang="en-US" sz="2200" b="1" dirty="0"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3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04924" y="6455453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4704"/>
            <a:ext cx="1004916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Postdoctoral work: Simulation of DNA in </a:t>
            </a:r>
            <a:r>
              <a:rPr lang="en-US" sz="3400" dirty="0" err="1" smtClean="0"/>
              <a:t>nanochannels</a:t>
            </a:r>
            <a:endParaRPr lang="en-US" sz="3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2823"/>
          <a:stretch/>
        </p:blipFill>
        <p:spPr>
          <a:xfrm>
            <a:off x="1625599" y="1736435"/>
            <a:ext cx="9125527" cy="2780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8509" y="4165606"/>
            <a:ext cx="392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www.factinate.com</a:t>
            </a:r>
            <a:r>
              <a:rPr lang="en-US" sz="1200" dirty="0"/>
              <a:t>/things/24-fascinating-facts-dna/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171226" y="2854281"/>
            <a:ext cx="3854519" cy="3083206"/>
            <a:chOff x="8171226" y="2854281"/>
            <a:chExt cx="3854519" cy="3083206"/>
          </a:xfrm>
        </p:grpSpPr>
        <p:sp>
          <p:nvSpPr>
            <p:cNvPr id="7" name="TextBox 6"/>
            <p:cNvSpPr txBox="1"/>
            <p:nvPr/>
          </p:nvSpPr>
          <p:spPr>
            <a:xfrm>
              <a:off x="8171226" y="5014157"/>
              <a:ext cx="3854519" cy="92333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5 publications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3</a:t>
              </a:r>
              <a:r>
                <a:rPr lang="en-US" dirty="0" smtClean="0"/>
                <a:t> conferences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Press release of one of the projects</a:t>
              </a:r>
              <a:endParaRPr lang="en-US" dirty="0"/>
            </a:p>
          </p:txBody>
        </p:sp>
        <p:sp>
          <p:nvSpPr>
            <p:cNvPr id="9" name="Curved Left Arrow 8"/>
            <p:cNvSpPr/>
            <p:nvPr/>
          </p:nvSpPr>
          <p:spPr>
            <a:xfrm rot="20352438">
              <a:off x="11108175" y="2854281"/>
              <a:ext cx="545617" cy="2195681"/>
            </a:xfrm>
            <a:prstGeom prst="curvedLeftArrow">
              <a:avLst>
                <a:gd name="adj1" fmla="val 25000"/>
                <a:gd name="adj2" fmla="val 50000"/>
                <a:gd name="adj3" fmla="val 479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793" y="4054830"/>
            <a:ext cx="3629891" cy="2380582"/>
            <a:chOff x="72793" y="4054830"/>
            <a:chExt cx="3629891" cy="2380582"/>
          </a:xfrm>
        </p:grpSpPr>
        <p:grpSp>
          <p:nvGrpSpPr>
            <p:cNvPr id="10" name="Group 9"/>
            <p:cNvGrpSpPr/>
            <p:nvPr/>
          </p:nvGrpSpPr>
          <p:grpSpPr>
            <a:xfrm>
              <a:off x="72793" y="4054830"/>
              <a:ext cx="3629891" cy="2380582"/>
              <a:chOff x="72793" y="4054830"/>
              <a:chExt cx="3629891" cy="2380582"/>
            </a:xfrm>
          </p:grpSpPr>
          <p:sp>
            <p:nvSpPr>
              <p:cNvPr id="8" name="Cloud Callout 7"/>
              <p:cNvSpPr/>
              <p:nvPr/>
            </p:nvSpPr>
            <p:spPr>
              <a:xfrm rot="11527774">
                <a:off x="72793" y="4054830"/>
                <a:ext cx="3629891" cy="2380582"/>
              </a:xfrm>
              <a:prstGeom prst="cloudCallou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339" y="4649032"/>
                <a:ext cx="2223036" cy="1420994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679630" y="6114088"/>
              <a:ext cx="25955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Image courtesy of </a:t>
              </a:r>
              <a:r>
                <a:rPr lang="en-US" sz="1200" dirty="0" err="1"/>
                <a:t>BioNano</a:t>
              </a:r>
              <a:r>
                <a:rPr lang="en-US" sz="1200" dirty="0"/>
                <a:t> </a:t>
              </a:r>
              <a:r>
                <a:rPr lang="en-US" sz="1200" dirty="0" smtClean="0"/>
                <a:t>Genomics</a:t>
              </a:r>
              <a:endParaRPr lang="en-US" sz="12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475" y="68448"/>
            <a:ext cx="1588649" cy="8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Stage II: Training again on the bigger training dataset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72707" y="1089514"/>
            <a:ext cx="3452967" cy="2138234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One-hot-encoding of all categorical variables</a:t>
            </a:r>
            <a:endParaRPr lang="en-US" sz="2000" dirty="0">
              <a:latin typeface="Athelas Regular"/>
              <a:cs typeface="Athelas Regular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Split the data into training </a:t>
            </a:r>
            <a:r>
              <a:rPr lang="en-US" sz="2600" b="1" dirty="0" smtClean="0">
                <a:latin typeface="Athelas Regular"/>
                <a:cs typeface="Athelas Regular"/>
              </a:rPr>
              <a:t>(75%)</a:t>
            </a:r>
            <a:r>
              <a:rPr lang="en-US" sz="2000" dirty="0" smtClean="0">
                <a:latin typeface="Athelas Regular"/>
                <a:cs typeface="Athelas Regular"/>
              </a:rPr>
              <a:t> and test (25%) datasets</a:t>
            </a:r>
            <a:endParaRPr lang="en-US" sz="2800" b="1" dirty="0">
              <a:latin typeface="Athelas Regular"/>
              <a:cs typeface="Athelas Regular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121466" y="987919"/>
            <a:ext cx="4271913" cy="591504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5-fold </a:t>
            </a:r>
            <a:r>
              <a:rPr lang="en-US" sz="2000" smtClean="0">
                <a:latin typeface="Athelas" charset="0"/>
                <a:ea typeface="Athelas" charset="0"/>
                <a:cs typeface="Athelas" charset="0"/>
              </a:rPr>
              <a:t>cross validation</a:t>
            </a:r>
            <a:endParaRPr lang="en-US" sz="2000" dirty="0" smtClean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3379" y="6492874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29</a:t>
            </a:fld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-292458" y="688094"/>
            <a:ext cx="4753622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Data preparation and selection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72706" y="3808256"/>
            <a:ext cx="3452967" cy="2124829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FF0000"/>
                </a:solidFill>
                <a:latin typeface="Athelas Regular"/>
                <a:cs typeface="Athelas Regular"/>
              </a:rPr>
              <a:t>Use the best resampling technique found in stage I to take care of imbalanced problem</a:t>
            </a:r>
            <a:endParaRPr lang="en-US" sz="2000" dirty="0">
              <a:solidFill>
                <a:srgbClr val="FF0000"/>
              </a:solidFill>
              <a:latin typeface="Athelas Regular"/>
              <a:cs typeface="Athelas Regular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Feature normalization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-292458" y="3407258"/>
            <a:ext cx="3294276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Data pre-processing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69541" y="702828"/>
            <a:ext cx="7306271" cy="327531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Athelas Regular"/>
                <a:cs typeface="Athelas Regular"/>
              </a:rPr>
              <a:t>Cross validation for performance evaluation</a:t>
            </a:r>
          </a:p>
        </p:txBody>
      </p:sp>
      <p:sp>
        <p:nvSpPr>
          <p:cNvPr id="6" name="Right Arrow 5"/>
          <p:cNvSpPr/>
          <p:nvPr/>
        </p:nvSpPr>
        <p:spPr>
          <a:xfrm rot="18910098" flipV="1">
            <a:off x="3332731" y="2853670"/>
            <a:ext cx="2515427" cy="241572"/>
          </a:xfrm>
          <a:prstGeom prst="rightArrow">
            <a:avLst>
              <a:gd name="adj1" fmla="val 594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121466" y="1472320"/>
            <a:ext cx="6915784" cy="765780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At each iteration, perform the data pre-processing and train the classifier using data contained in 4-folds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1466" y="2307085"/>
            <a:ext cx="6876571" cy="635489"/>
          </a:xfrm>
          <a:prstGeom prst="rect">
            <a:avLst/>
          </a:prstGeom>
          <a:noFill/>
          <a:ln w="285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Calculate the PR AUC using the data contained in remaining one fold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4190"/>
            <a:ext cx="3903809" cy="39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1" grpId="0"/>
      <p:bldP spid="22" grpId="0" animBg="1"/>
      <p:bldP spid="23" grpId="0"/>
      <p:bldP spid="24" grpId="0"/>
      <p:bldP spid="6" grpId="0" animBg="1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983"/>
            <a:ext cx="12192000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Final Results (training: 75% of data, testing: 25% of data)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724"/>
            <a:ext cx="12192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0"/>
            <a:ext cx="7878618" cy="45258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Simplifying the best model (ET)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95745"/>
            <a:ext cx="4765867" cy="6262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363" y="674254"/>
            <a:ext cx="217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thelas" charset="0"/>
                <a:ea typeface="Athelas" charset="0"/>
                <a:cs typeface="Athelas" charset="0"/>
              </a:rPr>
              <a:t>Feature importance</a:t>
            </a:r>
            <a:endParaRPr lang="en-US" sz="2400" b="1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4" y="1179961"/>
            <a:ext cx="5760476" cy="3835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200073" y="3269673"/>
            <a:ext cx="1231451" cy="36945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39309" y="1032317"/>
            <a:ext cx="217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Athelas" charset="0"/>
                <a:ea typeface="Athelas" charset="0"/>
                <a:cs typeface="Athelas" charset="0"/>
              </a:rPr>
              <a:t>Top 50 features</a:t>
            </a:r>
            <a:endParaRPr lang="en-US" sz="24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781" y="669951"/>
            <a:ext cx="5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Athelas" charset="0"/>
                <a:ea typeface="Athelas" charset="0"/>
                <a:cs typeface="Athelas" charset="0"/>
              </a:rPr>
              <a:t>330</a:t>
            </a:r>
            <a:endParaRPr lang="en-US" sz="20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5601" y="269841"/>
            <a:ext cx="2567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Number of features:</a:t>
            </a:r>
            <a:endParaRPr lang="en-US" sz="20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9835" y="669951"/>
            <a:ext cx="5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238</a:t>
            </a:r>
            <a:endParaRPr lang="en-US" sz="20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3588" y="669951"/>
            <a:ext cx="5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30</a:t>
            </a:r>
            <a:endParaRPr lang="en-US" sz="20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47116" y="669951"/>
            <a:ext cx="5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16</a:t>
            </a:r>
            <a:endParaRPr lang="en-US" sz="20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3677" y="636263"/>
            <a:ext cx="54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thelas" charset="0"/>
                <a:ea typeface="Athelas" charset="0"/>
                <a:cs typeface="Athelas" charset="0"/>
              </a:rPr>
              <a:t>7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301222" y="1023891"/>
            <a:ext cx="0" cy="101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721480" y="1010041"/>
            <a:ext cx="0" cy="101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009952" y="1010041"/>
            <a:ext cx="4739" cy="1964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9836727" y="1010041"/>
            <a:ext cx="13741" cy="2619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537697" y="1010378"/>
            <a:ext cx="18471" cy="3343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04278" y="651504"/>
            <a:ext cx="508054" cy="415499"/>
          </a:xfrm>
          <a:prstGeom prst="ellipse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82267" y="5389096"/>
            <a:ext cx="711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238</a:t>
            </a:r>
            <a:endParaRPr lang="en-US" sz="2800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982267" y="5389096"/>
            <a:ext cx="692799" cy="581171"/>
          </a:xfrm>
          <a:prstGeom prst="ellipse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26590" y="5389096"/>
            <a:ext cx="54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Athelas" charset="0"/>
                <a:ea typeface="Athelas" charset="0"/>
                <a:cs typeface="Athelas" charset="0"/>
              </a:rPr>
              <a:t>52</a:t>
            </a:r>
            <a:endParaRPr lang="en-US" sz="2800" b="1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8" y="5024583"/>
            <a:ext cx="1833418" cy="18334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8487472" y="5389096"/>
            <a:ext cx="692799" cy="581171"/>
          </a:xfrm>
          <a:prstGeom prst="ellipse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7675067" y="5549103"/>
            <a:ext cx="830812" cy="24905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203693" y="5553724"/>
            <a:ext cx="651441" cy="24905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26" grpId="0" animBg="1"/>
      <p:bldP spid="27" grpId="0"/>
      <p:bldP spid="28" grpId="0" animBg="1"/>
      <p:bldP spid="29" grpId="0"/>
      <p:bldP spid="41" grpId="0" animBg="1"/>
      <p:bldP spid="42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An Example of Model Usage: Possible Recommendations 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9" y="1329266"/>
            <a:ext cx="9075131" cy="423051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More Ideas to Improve Model in Future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8890" y="1196622"/>
            <a:ext cx="9976554" cy="5096934"/>
          </a:xfrm>
          <a:prstGeom prst="rect">
            <a:avLst/>
          </a:prstGeom>
          <a:solidFill>
            <a:srgbClr val="262626"/>
          </a:solidFill>
          <a:ln w="57150" cmpd="sng">
            <a:solidFill>
              <a:srgbClr val="B8BC0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Engineer more features related with airports such as number of runways, airport capacity, airport infrastructure, etc.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Extract more information about airlines such as their ratings, stock market performance etc., to get more features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Similar to flight historical performances, generate features with airport historical performances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Use social network and news media to extract sentiments about airlines and airport to get more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6717" y="6455980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Conclusions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6334" y="850485"/>
            <a:ext cx="11599333" cy="5430113"/>
          </a:xfrm>
          <a:prstGeom prst="rect">
            <a:avLst/>
          </a:prstGeom>
          <a:solidFill>
            <a:srgbClr val="262626"/>
          </a:solidFill>
          <a:ln w="57150" cmpd="sng">
            <a:solidFill>
              <a:srgbClr val="B8BC0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All sources of datasets contributed to the predictive power of the model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Out of 5 supervised classification models, the </a:t>
            </a:r>
            <a:r>
              <a:rPr lang="en-US" sz="2800" dirty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xtremely Randomized Trees provided the best results: PR AUC = 0.4 and ROC AUC = 0.9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Out of 52 final variables, 12 correspond to flight data, 16 correspond to weather data and 24 correspond to historical information about airlines performance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With more ideas and by fixing various limitations and assumptions made in this work, the model can be improved in the 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future</a:t>
            </a: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55980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67" y="908143"/>
            <a:ext cx="6039555" cy="2012858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venir Medium"/>
                <a:cs typeface="Avenir Medium"/>
              </a:rPr>
              <a:t>Thank you!</a:t>
            </a:r>
            <a:endParaRPr lang="en-US" sz="8000" dirty="0">
              <a:latin typeface="Avenir Medium"/>
              <a:cs typeface="Avenir Medium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-1" y="4849463"/>
            <a:ext cx="11133668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Aashish Jain, PhD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aajains@gmail.com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hlinkClick r:id="rId3"/>
              </a:rPr>
              <a:t>https://www.linkedin.com/in/aashishjain</a:t>
            </a:r>
            <a:r>
              <a:rPr lang="en-US" dirty="0" smtClean="0">
                <a:solidFill>
                  <a:srgbClr val="0000FF"/>
                </a:solidFill>
                <a:hlinkClick r:id="rId3"/>
              </a:rPr>
              <a:t>/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hlinkClick r:id="rId4"/>
              </a:rPr>
              <a:t>https://github.com/aajains</a:t>
            </a:r>
            <a:r>
              <a:rPr lang="en-US" dirty="0" smtClean="0">
                <a:solidFill>
                  <a:srgbClr val="0000FF"/>
                </a:solidFill>
                <a:hlinkClick r:id="rId4"/>
              </a:rPr>
              <a:t>/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alphaModFix amt="1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9000"/>
                    </a14:imgEffect>
                    <a14:imgEffect>
                      <a14:saturation sat="235000"/>
                    </a14:imgEffect>
                    <a14:imgEffect>
                      <a14:brightnessContrast bright="26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8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44920"/>
            <a:ext cx="9144000" cy="2387600"/>
          </a:xfrm>
        </p:spPr>
        <p:txBody>
          <a:bodyPr/>
          <a:lstStyle/>
          <a:p>
            <a:r>
              <a:rPr lang="en-US" b="1" dirty="0" smtClean="0"/>
              <a:t>Predicting the Likelihood of Flight Cancellations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9000"/>
                    </a14:imgEffect>
                    <a14:imgEffect>
                      <a14:saturation sat="235000"/>
                    </a14:imgEffect>
                    <a14:imgEffect>
                      <a14:brightnessContrast bright="26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93"/>
            <a:ext cx="12191998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3127" b="26648"/>
          <a:stretch/>
        </p:blipFill>
        <p:spPr>
          <a:xfrm>
            <a:off x="4728039" y="3127304"/>
            <a:ext cx="2416239" cy="606778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0659" y="2749772"/>
            <a:ext cx="6731000" cy="37699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+mj-lt"/>
                <a:ea typeface="Arial" charset="0"/>
                <a:cs typeface="Arial" charset="0"/>
              </a:rPr>
              <a:t>Data Science Intensive Capstone Project, May 29</a:t>
            </a:r>
            <a:r>
              <a:rPr lang="en-US" sz="2000" b="1" baseline="30000" dirty="0" smtClean="0">
                <a:latin typeface="+mj-lt"/>
                <a:ea typeface="Arial" charset="0"/>
                <a:cs typeface="Arial" charset="0"/>
              </a:rPr>
              <a:t>th</a:t>
            </a:r>
            <a:r>
              <a:rPr lang="en-US" sz="2000" b="1" dirty="0" smtClean="0">
                <a:latin typeface="+mj-lt"/>
                <a:ea typeface="Arial" charset="0"/>
                <a:cs typeface="Arial" charset="0"/>
              </a:rPr>
              <a:t> 2017 Cohort</a:t>
            </a:r>
            <a:endParaRPr lang="en-US" sz="2000" b="1" dirty="0"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9448798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Introduction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196" y="554183"/>
            <a:ext cx="866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Total domestic flights in two years (2015 and 2016) in the US: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170" y="2610736"/>
            <a:ext cx="3751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1.14% (≅32,600 flights)</a:t>
            </a:r>
            <a:endParaRPr lang="en-US" sz="3000" b="1" dirty="0">
              <a:solidFill>
                <a:srgbClr val="FF00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868" y="1300966"/>
            <a:ext cx="2482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8000"/>
                </a:solidFill>
                <a:latin typeface="Athelas" charset="0"/>
                <a:ea typeface="Athelas" charset="0"/>
                <a:cs typeface="Athelas" charset="0"/>
              </a:rPr>
              <a:t>≅</a:t>
            </a:r>
            <a:r>
              <a:rPr lang="en-US" sz="3000" b="1" dirty="0" smtClean="0">
                <a:solidFill>
                  <a:srgbClr val="008000"/>
                </a:solidFill>
                <a:latin typeface="Athelas" charset="0"/>
                <a:ea typeface="Athelas" charset="0"/>
                <a:cs typeface="Athelas" charset="0"/>
              </a:rPr>
              <a:t>2.85 millions</a:t>
            </a:r>
            <a:endParaRPr lang="en-US" sz="3000" b="1" dirty="0">
              <a:solidFill>
                <a:srgbClr val="0080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12324" r="9319" b="12727"/>
          <a:stretch/>
        </p:blipFill>
        <p:spPr>
          <a:xfrm>
            <a:off x="5004396" y="1144959"/>
            <a:ext cx="7119875" cy="4322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300" y="2051575"/>
            <a:ext cx="436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Cancellation rate: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300" y="3514119"/>
            <a:ext cx="4641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Even though 1.14% is a small number, one rare event causes lot of troubles to passengers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0576" y="5592187"/>
            <a:ext cx="9634817" cy="12003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thelas" charset="0"/>
                <a:ea typeface="Athelas" charset="0"/>
                <a:cs typeface="Athelas" charset="0"/>
              </a:rPr>
              <a:t>What factors affect flight cancellation rate?</a:t>
            </a:r>
            <a:endParaRPr lang="en-US" sz="2400" b="1" dirty="0">
              <a:latin typeface="Athelas" charset="0"/>
              <a:ea typeface="Athelas" charset="0"/>
              <a:cs typeface="Athelas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Athelas" charset="0"/>
                <a:ea typeface="Athelas" charset="0"/>
                <a:cs typeface="Athelas" charset="0"/>
              </a:rPr>
              <a:t>Can we predict the likelihood of a flight getting cancelled?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448800" y="644741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7830" y="461850"/>
            <a:ext cx="2413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latin typeface="Athelas" charset="0"/>
                <a:ea typeface="Athelas" charset="0"/>
                <a:cs typeface="Athelas" charset="0"/>
              </a:rPr>
              <a:t>≅12 millions</a:t>
            </a:r>
            <a:endParaRPr lang="en-US" sz="3000" b="1" dirty="0">
              <a:solidFill>
                <a:srgbClr val="0080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668" y="1370275"/>
            <a:ext cx="238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Top 20 airports:</a:t>
            </a:r>
          </a:p>
        </p:txBody>
      </p:sp>
    </p:spTree>
    <p:extLst>
      <p:ext uri="{BB962C8B-B14F-4D97-AF65-F5344CB8AC3E}">
        <p14:creationId xmlns:p14="http://schemas.microsoft.com/office/powerpoint/2010/main" val="2244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Who might care?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7" y="1519679"/>
            <a:ext cx="2182416" cy="497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6857" t="22714" r="17648" b="21392"/>
          <a:stretch/>
        </p:blipFill>
        <p:spPr>
          <a:xfrm>
            <a:off x="123875" y="2168257"/>
            <a:ext cx="2295266" cy="889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39666" b="40912"/>
          <a:stretch/>
        </p:blipFill>
        <p:spPr>
          <a:xfrm>
            <a:off x="123875" y="3224630"/>
            <a:ext cx="2685812" cy="521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9175" r="52663"/>
          <a:stretch/>
        </p:blipFill>
        <p:spPr>
          <a:xfrm>
            <a:off x="7758161" y="1298703"/>
            <a:ext cx="1583393" cy="26403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37940" y="799398"/>
            <a:ext cx="24567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Mobile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4148" y="1519679"/>
            <a:ext cx="2828935" cy="942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148" y="2510973"/>
            <a:ext cx="2828935" cy="974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4148" y="3562234"/>
            <a:ext cx="2828935" cy="868655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9209" y="829992"/>
            <a:ext cx="3678694" cy="55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Travel Agencies</a:t>
            </a:r>
            <a:endParaRPr lang="en-US" sz="32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934148" y="829992"/>
            <a:ext cx="1713391" cy="55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Airlines</a:t>
            </a:r>
            <a:endParaRPr lang="en-US" sz="32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4148" y="4508046"/>
            <a:ext cx="2828935" cy="924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777" y="3993445"/>
            <a:ext cx="3376070" cy="620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/>
          <a:srcRect l="5861" t="30146" b="41111"/>
          <a:stretch/>
        </p:blipFill>
        <p:spPr>
          <a:xfrm>
            <a:off x="0" y="4772844"/>
            <a:ext cx="3626549" cy="11072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64" y="5880123"/>
            <a:ext cx="2770478" cy="9419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4148" y="5556549"/>
            <a:ext cx="2839178" cy="878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/>
          <a:srcRect l="22380" r="23162"/>
          <a:stretch/>
        </p:blipFill>
        <p:spPr>
          <a:xfrm>
            <a:off x="10868136" y="3979333"/>
            <a:ext cx="1323864" cy="24279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49105" r="13144"/>
          <a:stretch/>
        </p:blipFill>
        <p:spPr>
          <a:xfrm>
            <a:off x="9313332" y="2792405"/>
            <a:ext cx="1566326" cy="264037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9448800" y="646802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What factors might affect flight cancellations?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39" y="561966"/>
            <a:ext cx="7989157" cy="2960909"/>
            <a:chOff x="81939" y="561966"/>
            <a:chExt cx="7989157" cy="2960909"/>
          </a:xfrm>
        </p:grpSpPr>
        <p:sp>
          <p:nvSpPr>
            <p:cNvPr id="3" name="Oval 2"/>
            <p:cNvSpPr/>
            <p:nvPr/>
          </p:nvSpPr>
          <p:spPr>
            <a:xfrm>
              <a:off x="81939" y="561966"/>
              <a:ext cx="7989157" cy="2960909"/>
            </a:xfrm>
            <a:prstGeom prst="ellipse">
              <a:avLst/>
            </a:prstGeom>
            <a:solidFill>
              <a:srgbClr val="009B9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0635" y="843157"/>
              <a:ext cx="366425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Flight schedules: departure and arrival dates and times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44092" y="2115657"/>
              <a:ext cx="2698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Airline carriers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16113" y="2085657"/>
              <a:ext cx="332284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Airport locations: both origin and destination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5142" y="843157"/>
              <a:ext cx="295411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Flight length: distance, flight times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7769" y="3745748"/>
            <a:ext cx="7989157" cy="2960909"/>
            <a:chOff x="97769" y="3745748"/>
            <a:chExt cx="7989157" cy="2960909"/>
          </a:xfrm>
        </p:grpSpPr>
        <p:sp>
          <p:nvSpPr>
            <p:cNvPr id="10" name="Oval 9"/>
            <p:cNvSpPr/>
            <p:nvPr/>
          </p:nvSpPr>
          <p:spPr>
            <a:xfrm>
              <a:off x="97769" y="3745748"/>
              <a:ext cx="7989157" cy="29609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7757" y="4325636"/>
              <a:ext cx="360746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Weather conditions: both origin and destination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59240" y="4345142"/>
              <a:ext cx="34435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Temperature, humidity, wind speed, pressure, </a:t>
              </a:r>
              <a:r>
                <a:rPr lang="en-US" sz="2400" b="1" dirty="0" err="1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etc</a:t>
              </a:r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..:both origin and destination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71096" y="994417"/>
            <a:ext cx="4120904" cy="5498870"/>
            <a:chOff x="8071096" y="994417"/>
            <a:chExt cx="4120904" cy="5498870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 rot="5400000">
              <a:off x="10375812" y="3577387"/>
              <a:ext cx="3078194" cy="5541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latin typeface="Athelas Regular"/>
                  <a:ea typeface="Athelas" charset="0"/>
                  <a:cs typeface="Athelas Regular"/>
                </a:rPr>
                <a:t>Data Sources</a:t>
              </a:r>
              <a:endParaRPr lang="en-US" sz="4000" dirty="0">
                <a:latin typeface="Athelas Regular"/>
                <a:ea typeface="Athelas" charset="0"/>
                <a:cs typeface="Athelas Regular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9240348" y="1929093"/>
              <a:ext cx="1742773" cy="461665"/>
            </a:xfrm>
            <a:prstGeom prst="rect">
              <a:avLst/>
            </a:prstGeom>
            <a:solidFill>
              <a:srgbClr val="009B9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Flight Data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9073807" y="4882798"/>
              <a:ext cx="2171068" cy="46166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Weather Data</a:t>
              </a:r>
              <a:endParaRPr lang="en-US" sz="2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11225790" y="1302194"/>
              <a:ext cx="412028" cy="17291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1321387" y="4235902"/>
              <a:ext cx="316431" cy="19632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3" idx="6"/>
            </p:cNvCxnSpPr>
            <p:nvPr/>
          </p:nvCxnSpPr>
          <p:spPr>
            <a:xfrm flipH="1">
              <a:off x="8071096" y="2042421"/>
              <a:ext cx="18098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6"/>
            </p:cNvCxnSpPr>
            <p:nvPr/>
          </p:nvCxnSpPr>
          <p:spPr>
            <a:xfrm flipH="1">
              <a:off x="8086926" y="5226203"/>
              <a:ext cx="184158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695931" y="994417"/>
              <a:ext cx="2900915" cy="307777"/>
            </a:xfrm>
            <a:prstGeom prst="rect">
              <a:avLst/>
            </a:prstGeom>
            <a:solidFill>
              <a:srgbClr val="009B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Bureau of Transportation Statistics</a:t>
              </a:r>
              <a:endParaRPr lang="en-US" sz="1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931" y="6185510"/>
              <a:ext cx="2900915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Wundergound.com</a:t>
              </a:r>
              <a:r>
                <a:rPr lang="en-US" sz="1400" b="1" dirty="0" smtClean="0">
                  <a:solidFill>
                    <a:schemeClr val="bg1"/>
                  </a:solidFill>
                  <a:latin typeface="Athelas Regular"/>
                  <a:cs typeface="Athelas Regular"/>
                </a:rPr>
                <a:t> API</a:t>
              </a:r>
              <a:endParaRPr lang="en-US" sz="1400" b="1" dirty="0">
                <a:solidFill>
                  <a:schemeClr val="bg1"/>
                </a:solidFill>
                <a:latin typeface="Athelas Regular"/>
                <a:cs typeface="Athelas Regular"/>
              </a:endParaRPr>
            </a:p>
          </p:txBody>
        </p:sp>
      </p:grp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9374909" y="649701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Data Acquisition and Merging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598" y="658540"/>
            <a:ext cx="5962336" cy="3847207"/>
          </a:xfrm>
          <a:prstGeom prst="rect">
            <a:avLst/>
          </a:prstGeom>
          <a:solidFill>
            <a:srgbClr val="009B91"/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Athelas Bold"/>
                <a:cs typeface="Athelas Bold"/>
              </a:rPr>
              <a:t>Flight Data Specifics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Source: Bureau of Transportation Statistics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File format :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csv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Number of columns: 66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Data </a:t>
            </a: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can be downloaded for one month at a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time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Concatenate files from all months into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one grand csv file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Each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record: a </a:t>
            </a: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unique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flight in terms of origin, </a:t>
            </a:r>
            <a:r>
              <a:rPr lang="en-US" sz="2400" dirty="0" err="1" smtClean="0">
                <a:solidFill>
                  <a:schemeClr val="bg1"/>
                </a:solidFill>
                <a:latin typeface="Athelas Bold"/>
                <a:cs typeface="Athelas Bold"/>
              </a:rPr>
              <a:t>dest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., flight time window, airline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3735" y="658540"/>
            <a:ext cx="5909733" cy="38472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Athelas Bold"/>
                <a:cs typeface="Athelas Bold"/>
              </a:rPr>
              <a:t>Weather Data Specifics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Source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Athelas Bold"/>
                <a:cs typeface="Athelas Bold"/>
              </a:rPr>
              <a:t>Wunderground.com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 API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File format :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XML (hourly data available)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Number of columns: 27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One API call: 24 hours data for a chosen airport (hourly frequency)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Concatenate files from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all days </a:t>
            </a: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into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one file, for an airport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Athelas Bold"/>
                <a:cs typeface="Athelas Bold"/>
              </a:rPr>
              <a:t>Each </a:t>
            </a: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record: weather details for a chosen airport at a given hour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198" y="5144823"/>
            <a:ext cx="6807199" cy="1631216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Athelas Bold"/>
                <a:cs typeface="Athelas Bold"/>
              </a:rPr>
              <a:t>Merge them together using following keys: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Flight date at origin and destination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Origin and destination airport names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thelas Bold"/>
                <a:cs typeface="Athelas Bold"/>
              </a:rPr>
              <a:t>Scheduled departure and arrival times </a:t>
            </a:r>
            <a:endParaRPr lang="en-US" sz="2400" dirty="0">
              <a:solidFill>
                <a:schemeClr val="bg1"/>
              </a:solidFill>
              <a:latin typeface="Athelas Bold"/>
              <a:cs typeface="Athelas Bold"/>
            </a:endParaRPr>
          </a:p>
        </p:txBody>
      </p:sp>
      <p:sp>
        <p:nvSpPr>
          <p:cNvPr id="6" name="Right Arrow 5"/>
          <p:cNvSpPr/>
          <p:nvPr/>
        </p:nvSpPr>
        <p:spPr>
          <a:xfrm rot="1416144">
            <a:off x="4564164" y="4646995"/>
            <a:ext cx="1329330" cy="323180"/>
          </a:xfrm>
          <a:prstGeom prst="rightArrow">
            <a:avLst/>
          </a:prstGeom>
          <a:solidFill>
            <a:srgbClr val="009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9239648">
            <a:off x="6327542" y="4656827"/>
            <a:ext cx="1309430" cy="30220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448800" y="6421004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2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1348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Engineering Flight Historical Performance Features From Flight Data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082" y="2299463"/>
            <a:ext cx="6173586" cy="2698597"/>
            <a:chOff x="4958" y="1092828"/>
            <a:chExt cx="8311959" cy="3609973"/>
          </a:xfrm>
        </p:grpSpPr>
        <p:sp>
          <p:nvSpPr>
            <p:cNvPr id="11" name="Rectangle 10"/>
            <p:cNvSpPr/>
            <p:nvPr/>
          </p:nvSpPr>
          <p:spPr>
            <a:xfrm>
              <a:off x="4958" y="1092828"/>
              <a:ext cx="8311959" cy="36099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04792" y="1290583"/>
              <a:ext cx="7941122" cy="3262013"/>
              <a:chOff x="204792" y="1290583"/>
              <a:chExt cx="7941122" cy="3262013"/>
            </a:xfrm>
          </p:grpSpPr>
          <p:pic>
            <p:nvPicPr>
              <p:cNvPr id="6" name="Picture 5" descr="Screen Shot 2017-07-28 at 12.07.14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92" y="1314023"/>
                <a:ext cx="3029971" cy="3215656"/>
              </a:xfrm>
              <a:prstGeom prst="rect">
                <a:avLst/>
              </a:prstGeom>
              <a:solidFill>
                <a:srgbClr val="4E6BA6"/>
              </a:solidFill>
              <a:ln>
                <a:noFill/>
              </a:ln>
            </p:spPr>
          </p:pic>
          <p:pic>
            <p:nvPicPr>
              <p:cNvPr id="7" name="Picture 6" descr="Screen Shot 2017-07-28 at 12.08.34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819" y="1304238"/>
                <a:ext cx="1673416" cy="3248358"/>
              </a:xfrm>
              <a:prstGeom prst="rect">
                <a:avLst/>
              </a:prstGeom>
              <a:solidFill>
                <a:srgbClr val="4E6BA6"/>
              </a:solidFill>
              <a:ln>
                <a:noFill/>
              </a:ln>
            </p:spPr>
          </p:pic>
          <p:pic>
            <p:nvPicPr>
              <p:cNvPr id="8" name="Picture 7" descr="Screen Shot 2017-07-28 at 12.09.16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4291" y="1302303"/>
                <a:ext cx="1475378" cy="3226557"/>
              </a:xfrm>
              <a:prstGeom prst="rect">
                <a:avLst/>
              </a:prstGeom>
              <a:solidFill>
                <a:srgbClr val="4E6BA6"/>
              </a:solidFill>
              <a:ln>
                <a:noFill/>
              </a:ln>
            </p:spPr>
          </p:pic>
          <p:pic>
            <p:nvPicPr>
              <p:cNvPr id="22" name="Picture 21" descr="Screen Shot 2017-07-28 at 12.14.31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355" y="1290583"/>
                <a:ext cx="1853559" cy="323827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169379" y="2472027"/>
            <a:ext cx="562762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9479" y="2483882"/>
            <a:ext cx="801321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99849" y="2463265"/>
            <a:ext cx="286857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676954" y="2447293"/>
            <a:ext cx="802250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364111" y="724441"/>
            <a:ext cx="5686778" cy="492443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Athelas Regular"/>
                <a:cs typeface="Athelas Regular"/>
              </a:rPr>
              <a:t>Steps for each flight:</a:t>
            </a:r>
            <a:endParaRPr lang="en-US" dirty="0" smtClean="0">
              <a:solidFill>
                <a:schemeClr val="bg1"/>
              </a:solidFill>
              <a:latin typeface="Athelas Regular"/>
              <a:cs typeface="Athelas Regula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108222" y="1970912"/>
            <a:ext cx="1275886" cy="47638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25335" y="1970912"/>
            <a:ext cx="2638776" cy="47638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554113" y="1970912"/>
            <a:ext cx="3809998" cy="47638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144891" y="1970912"/>
            <a:ext cx="4239217" cy="47638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65669" y="1541997"/>
            <a:ext cx="5918439" cy="90529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91132" y="6531593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84108" y="5851474"/>
            <a:ext cx="5686778" cy="945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These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aggregated results are then added as new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fields/features (total: 27) to original dataset.</a:t>
            </a:r>
            <a:endParaRPr lang="en-US" sz="1900" dirty="0">
              <a:solidFill>
                <a:srgbClr val="000090"/>
              </a:solidFill>
              <a:latin typeface="Athelas Regular"/>
              <a:cs typeface="Athelas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12271" y="1231885"/>
            <a:ext cx="5686778" cy="4334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Store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the date of the flight in question: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"</a:t>
            </a:r>
            <a:r>
              <a:rPr lang="en-US" sz="1900" dirty="0" err="1">
                <a:solidFill>
                  <a:srgbClr val="000090"/>
                </a:solidFill>
                <a:latin typeface="Athelas Regular"/>
                <a:cs typeface="Athelas Regular"/>
              </a:rPr>
              <a:t>thisDate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2270" y="1780653"/>
            <a:ext cx="5879729" cy="4334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Get Carrier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,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Origin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,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Destination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, and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Departure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time </a:t>
            </a:r>
            <a:endParaRPr lang="en-US" sz="1900" dirty="0" smtClean="0">
              <a:solidFill>
                <a:srgbClr val="000090"/>
              </a:solidFill>
              <a:latin typeface="Athelas Regular"/>
              <a:cs typeface="Athelas Regula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0822" y="2324905"/>
            <a:ext cx="5686778" cy="506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Filter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the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dataset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based on 4 values found in step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2</a:t>
            </a:r>
            <a:endParaRPr lang="en-US" sz="1900" dirty="0">
              <a:solidFill>
                <a:srgbClr val="000090"/>
              </a:solidFill>
              <a:latin typeface="Athelas Regular"/>
              <a:cs typeface="Athelas 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14274" y="2973017"/>
            <a:ext cx="5686778" cy="13837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Filter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the filtered data further to get a subset of the data with only those dates that are "</a:t>
            </a:r>
            <a:r>
              <a:rPr lang="en-US" sz="1900" dirty="0" err="1">
                <a:solidFill>
                  <a:srgbClr val="000090"/>
                </a:solidFill>
                <a:latin typeface="Athelas Regular"/>
                <a:cs typeface="Athelas Regular"/>
              </a:rPr>
              <a:t>ndays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" prior to "</a:t>
            </a:r>
            <a:r>
              <a:rPr lang="en-US" sz="1900" dirty="0" err="1">
                <a:solidFill>
                  <a:srgbClr val="000090"/>
                </a:solidFill>
                <a:latin typeface="Athelas Regular"/>
                <a:cs typeface="Athelas Regular"/>
              </a:rPr>
              <a:t>thisDate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". We used </a:t>
            </a:r>
            <a:r>
              <a:rPr lang="en-US" sz="1900" dirty="0" err="1">
                <a:solidFill>
                  <a:srgbClr val="000090"/>
                </a:solidFill>
                <a:latin typeface="Athelas Regular"/>
                <a:cs typeface="Athelas Regular"/>
              </a:rPr>
              <a:t>ndays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 = 10, 20 and 30.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36742" y="4436900"/>
            <a:ext cx="5686778" cy="13837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Use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the </a:t>
            </a:r>
            <a:r>
              <a:rPr lang="en-US" sz="1900" dirty="0" err="1">
                <a:solidFill>
                  <a:srgbClr val="000090"/>
                </a:solidFill>
                <a:latin typeface="Athelas Regular"/>
                <a:cs typeface="Athelas Regular"/>
              </a:rPr>
              <a:t>ndays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 filtered dataset and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perform  </a:t>
            </a:r>
            <a:r>
              <a:rPr lang="en-US" sz="1900" dirty="0">
                <a:solidFill>
                  <a:srgbClr val="000090"/>
                </a:solidFill>
                <a:latin typeface="Athelas Regular"/>
                <a:cs typeface="Athelas Regular"/>
              </a:rPr>
              <a:t>aggregations such as count of cancelled flights, median of departure delays </a:t>
            </a:r>
            <a:r>
              <a:rPr lang="en-US" sz="1900" dirty="0" smtClean="0">
                <a:solidFill>
                  <a:srgbClr val="000090"/>
                </a:solidFill>
                <a:latin typeface="Athelas Regular"/>
                <a:cs typeface="Athelas Regular"/>
              </a:rPr>
              <a:t>etc.. </a:t>
            </a:r>
            <a:endParaRPr lang="en-US" sz="1900" dirty="0">
              <a:solidFill>
                <a:srgbClr val="000090"/>
              </a:solidFill>
              <a:latin typeface="Athelas Regular"/>
              <a:cs typeface="Athela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229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5" grpId="0" animBg="1"/>
      <p:bldP spid="26" grpId="0" animBg="1"/>
      <p:bldP spid="27" grpId="0"/>
      <p:bldP spid="29" grpId="0"/>
      <p:bldP spid="31" grpId="0"/>
      <p:bldP spid="32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10440</TotalTime>
  <Words>1556</Words>
  <Application>Microsoft Macintosh PowerPoint</Application>
  <PresentationFormat>Widescreen</PresentationFormat>
  <Paragraphs>296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Athelas</vt:lpstr>
      <vt:lpstr>Athelas Bold</vt:lpstr>
      <vt:lpstr>Athelas Regular</vt:lpstr>
      <vt:lpstr>Avenir Medium</vt:lpstr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Predicting the Likelihood of Flight Cancellations</vt:lpstr>
      <vt:lpstr>Introduction</vt:lpstr>
      <vt:lpstr>Who might care?</vt:lpstr>
      <vt:lpstr>What factors might affect flight cancellations?</vt:lpstr>
      <vt:lpstr>Data Acquisition and Merging</vt:lpstr>
      <vt:lpstr>Engineering Flight Historical Performance Features From Flight Data</vt:lpstr>
      <vt:lpstr>Data Summary</vt:lpstr>
      <vt:lpstr>Data Exploration</vt:lpstr>
      <vt:lpstr>Flight Cancellation Rate: Definition</vt:lpstr>
      <vt:lpstr>PowerPoint Presentation</vt:lpstr>
      <vt:lpstr>Flight Schedules</vt:lpstr>
      <vt:lpstr>Airports and Airlines</vt:lpstr>
      <vt:lpstr>Flight Distance</vt:lpstr>
      <vt:lpstr>PowerPoint Presentation</vt:lpstr>
      <vt:lpstr>Temperature, Humidity and Wind Speed</vt:lpstr>
      <vt:lpstr>Wind Direction</vt:lpstr>
      <vt:lpstr>Weather Conditions</vt:lpstr>
      <vt:lpstr>PowerPoint Presentation</vt:lpstr>
      <vt:lpstr>Cancellation and Diversion History</vt:lpstr>
      <vt:lpstr>Some Historical Indicators</vt:lpstr>
      <vt:lpstr>Departure and Arrival Delay History</vt:lpstr>
      <vt:lpstr>Predictive Modeling </vt:lpstr>
      <vt:lpstr>Modeling Overview</vt:lpstr>
      <vt:lpstr>Model Assumptions, Limitations and Disclaimers</vt:lpstr>
      <vt:lpstr>Stage I: Getting the best of each classifier </vt:lpstr>
      <vt:lpstr>Stage I: Comparing the best of each classifier </vt:lpstr>
      <vt:lpstr>Stage II: Training again on the bigger training dataset</vt:lpstr>
      <vt:lpstr>Final Results (training: 75% of data, testing: 25% of data)</vt:lpstr>
      <vt:lpstr>Simplifying the best model (ET)</vt:lpstr>
      <vt:lpstr>An Example of Model Usage: Possible Recommendations </vt:lpstr>
      <vt:lpstr>More Ideas to Improve Model in Future</vt:lpstr>
      <vt:lpstr>Conclusions</vt:lpstr>
      <vt:lpstr>Thank you!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Likelihood of Flight Cancellations</dc:title>
  <dc:subject/>
  <dc:creator>aashishjain</dc:creator>
  <cp:keywords/>
  <dc:description/>
  <cp:lastModifiedBy>jen gallegos</cp:lastModifiedBy>
  <cp:revision>208</cp:revision>
  <dcterms:created xsi:type="dcterms:W3CDTF">2017-07-27T21:32:01Z</dcterms:created>
  <dcterms:modified xsi:type="dcterms:W3CDTF">2018-01-08T03:50:36Z</dcterms:modified>
  <cp:category/>
</cp:coreProperties>
</file>